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if" ContentType="image/jpe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304" r:id="rId2"/>
    <p:sldId id="302" r:id="rId3"/>
    <p:sldId id="352" r:id="rId4"/>
    <p:sldId id="354" r:id="rId5"/>
    <p:sldId id="358" r:id="rId6"/>
    <p:sldId id="355" r:id="rId7"/>
    <p:sldId id="356" r:id="rId8"/>
    <p:sldId id="357" r:id="rId9"/>
    <p:sldId id="326" r:id="rId10"/>
    <p:sldId id="353" r:id="rId11"/>
    <p:sldId id="359" r:id="rId12"/>
    <p:sldId id="363" r:id="rId13"/>
    <p:sldId id="361" r:id="rId14"/>
    <p:sldId id="362" r:id="rId15"/>
    <p:sldId id="391" r:id="rId16"/>
    <p:sldId id="329" r:id="rId17"/>
    <p:sldId id="366" r:id="rId18"/>
    <p:sldId id="365" r:id="rId19"/>
    <p:sldId id="364" r:id="rId20"/>
    <p:sldId id="367" r:id="rId21"/>
    <p:sldId id="368" r:id="rId22"/>
    <p:sldId id="369" r:id="rId23"/>
    <p:sldId id="370" r:id="rId24"/>
    <p:sldId id="371" r:id="rId25"/>
    <p:sldId id="372" r:id="rId26"/>
    <p:sldId id="303" r:id="rId27"/>
    <p:sldId id="373" r:id="rId28"/>
    <p:sldId id="374" r:id="rId29"/>
    <p:sldId id="375" r:id="rId30"/>
    <p:sldId id="376" r:id="rId31"/>
    <p:sldId id="377" r:id="rId32"/>
    <p:sldId id="378" r:id="rId33"/>
    <p:sldId id="379" r:id="rId34"/>
    <p:sldId id="380" r:id="rId35"/>
    <p:sldId id="381" r:id="rId36"/>
    <p:sldId id="382" r:id="rId37"/>
    <p:sldId id="397" r:id="rId38"/>
    <p:sldId id="392" r:id="rId39"/>
    <p:sldId id="393" r:id="rId40"/>
    <p:sldId id="394" r:id="rId41"/>
    <p:sldId id="395" r:id="rId42"/>
    <p:sldId id="396" r:id="rId43"/>
    <p:sldId id="398" r:id="rId44"/>
    <p:sldId id="403" r:id="rId45"/>
    <p:sldId id="399" r:id="rId46"/>
    <p:sldId id="400" r:id="rId47"/>
    <p:sldId id="401" r:id="rId48"/>
    <p:sldId id="402" r:id="rId49"/>
    <p:sldId id="404" r:id="rId50"/>
    <p:sldId id="315" r:id="rId51"/>
    <p:sldId id="324" r:id="rId52"/>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0070C0"/>
    <a:srgbClr val="7030A0"/>
    <a:srgbClr val="B9E0CB"/>
    <a:srgbClr val="800000"/>
    <a:srgbClr val="D2BF97"/>
    <a:srgbClr val="F8F3E0"/>
    <a:srgbClr val="FFFF66"/>
    <a:srgbClr val="FFFFFF"/>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43" autoAdjust="0"/>
    <p:restoredTop sz="92408" autoAdjust="0"/>
  </p:normalViewPr>
  <p:slideViewPr>
    <p:cSldViewPr snapToGrid="0">
      <p:cViewPr varScale="1">
        <p:scale>
          <a:sx n="66" d="100"/>
          <a:sy n="66" d="100"/>
        </p:scale>
        <p:origin x="560" y="32"/>
      </p:cViewPr>
      <p:guideLst/>
    </p:cSldViewPr>
  </p:slideViewPr>
  <p:notesTextViewPr>
    <p:cViewPr>
      <p:scale>
        <a:sx n="1" d="1"/>
        <a:sy n="1" d="1"/>
      </p:scale>
      <p:origin x="0" y="0"/>
    </p:cViewPr>
  </p:notesTextViewPr>
  <p:notesViewPr>
    <p:cSldViewPr snapToGrid="0">
      <p:cViewPr varScale="1">
        <p:scale>
          <a:sx n="52" d="100"/>
          <a:sy n="52" d="100"/>
        </p:scale>
        <p:origin x="1824"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 Id="rId4" Type="http://schemas.openxmlformats.org/officeDocument/2006/relationships/image" Target="../media/image1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 Id="rId4"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CD9817-BBE0-4B89-AF5A-232C94C55968}"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n-US"/>
        </a:p>
      </dgm:t>
    </dgm:pt>
    <dgm:pt modelId="{E5985D40-5BC2-4D84-8F09-9E7BC43A05DD}">
      <dgm:prSet/>
      <dgm:spPr/>
      <dgm:t>
        <a:bodyPr/>
        <a:lstStyle/>
        <a:p>
          <a:pPr rtl="0"/>
          <a:r>
            <a:rPr lang="en-ID" smtClean="0"/>
            <a:t>Interoperability </a:t>
          </a:r>
          <a:endParaRPr lang="en-ID"/>
        </a:p>
      </dgm:t>
    </dgm:pt>
    <dgm:pt modelId="{A52A4E32-8135-44B7-89CD-B91A92379CA1}" type="parTrans" cxnId="{A822D089-5EFB-4131-93E5-25D5601E5256}">
      <dgm:prSet/>
      <dgm:spPr/>
      <dgm:t>
        <a:bodyPr/>
        <a:lstStyle/>
        <a:p>
          <a:endParaRPr lang="en-US"/>
        </a:p>
      </dgm:t>
    </dgm:pt>
    <dgm:pt modelId="{1EBEFBA3-14D8-4E79-8277-F5125F13D025}" type="sibTrans" cxnId="{A822D089-5EFB-4131-93E5-25D5601E5256}">
      <dgm:prSet/>
      <dgm:spPr/>
      <dgm:t>
        <a:bodyPr/>
        <a:lstStyle/>
        <a:p>
          <a:endParaRPr lang="en-US"/>
        </a:p>
      </dgm:t>
    </dgm:pt>
    <dgm:pt modelId="{B9E23536-084A-4701-AADC-63E3BCC04595}">
      <dgm:prSet/>
      <dgm:spPr/>
      <dgm:t>
        <a:bodyPr/>
        <a:lstStyle/>
        <a:p>
          <a:pPr rtl="0"/>
          <a:r>
            <a:rPr lang="en-ID" smtClean="0"/>
            <a:t>Information transparency </a:t>
          </a:r>
          <a:endParaRPr lang="en-ID"/>
        </a:p>
      </dgm:t>
    </dgm:pt>
    <dgm:pt modelId="{82094967-403A-47D1-9B3C-F1E47F92F8BC}" type="parTrans" cxnId="{AB6452BA-F47D-4398-8C67-866317448D90}">
      <dgm:prSet/>
      <dgm:spPr/>
      <dgm:t>
        <a:bodyPr/>
        <a:lstStyle/>
        <a:p>
          <a:endParaRPr lang="en-US"/>
        </a:p>
      </dgm:t>
    </dgm:pt>
    <dgm:pt modelId="{8E3BA67C-F1A4-4988-8EB9-8309204F41D8}" type="sibTrans" cxnId="{AB6452BA-F47D-4398-8C67-866317448D90}">
      <dgm:prSet/>
      <dgm:spPr/>
      <dgm:t>
        <a:bodyPr/>
        <a:lstStyle/>
        <a:p>
          <a:endParaRPr lang="en-US"/>
        </a:p>
      </dgm:t>
    </dgm:pt>
    <dgm:pt modelId="{B2871BFD-3DBB-4947-B43B-7DF761B6810D}">
      <dgm:prSet/>
      <dgm:spPr/>
      <dgm:t>
        <a:bodyPr/>
        <a:lstStyle/>
        <a:p>
          <a:pPr rtl="0"/>
          <a:r>
            <a:rPr lang="en-ID" smtClean="0"/>
            <a:t>Technical assistance </a:t>
          </a:r>
          <a:endParaRPr lang="en-ID"/>
        </a:p>
      </dgm:t>
    </dgm:pt>
    <dgm:pt modelId="{FB10F035-85B9-4FF4-948D-457EEE41B45E}" type="parTrans" cxnId="{06B9436E-F50B-4616-87EF-2EB594C908DD}">
      <dgm:prSet/>
      <dgm:spPr/>
      <dgm:t>
        <a:bodyPr/>
        <a:lstStyle/>
        <a:p>
          <a:endParaRPr lang="en-US"/>
        </a:p>
      </dgm:t>
    </dgm:pt>
    <dgm:pt modelId="{51F4CCC9-45B7-4FD4-A5C4-392419CE1C42}" type="sibTrans" cxnId="{06B9436E-F50B-4616-87EF-2EB594C908DD}">
      <dgm:prSet/>
      <dgm:spPr/>
      <dgm:t>
        <a:bodyPr/>
        <a:lstStyle/>
        <a:p>
          <a:endParaRPr lang="en-US"/>
        </a:p>
      </dgm:t>
    </dgm:pt>
    <dgm:pt modelId="{AEA352F2-BD77-4C54-B8D2-F74F78529676}">
      <dgm:prSet/>
      <dgm:spPr/>
      <dgm:t>
        <a:bodyPr/>
        <a:lstStyle/>
        <a:p>
          <a:pPr rtl="0"/>
          <a:r>
            <a:rPr lang="en-ID" smtClean="0"/>
            <a:t>Decentralized decision-making </a:t>
          </a:r>
          <a:endParaRPr lang="en-ID"/>
        </a:p>
      </dgm:t>
    </dgm:pt>
    <dgm:pt modelId="{A6C48AC3-53BB-4DF5-8BE4-6069DEEF0A7D}" type="parTrans" cxnId="{A547BD9A-5AEF-4DD5-AF89-8F9B711F2D80}">
      <dgm:prSet/>
      <dgm:spPr/>
      <dgm:t>
        <a:bodyPr/>
        <a:lstStyle/>
        <a:p>
          <a:endParaRPr lang="en-US"/>
        </a:p>
      </dgm:t>
    </dgm:pt>
    <dgm:pt modelId="{B2A15C4E-ABAE-4A7E-BA83-AE207114D9F3}" type="sibTrans" cxnId="{A547BD9A-5AEF-4DD5-AF89-8F9B711F2D80}">
      <dgm:prSet/>
      <dgm:spPr/>
      <dgm:t>
        <a:bodyPr/>
        <a:lstStyle/>
        <a:p>
          <a:endParaRPr lang="en-US"/>
        </a:p>
      </dgm:t>
    </dgm:pt>
    <dgm:pt modelId="{4581BD2A-CBA3-4288-B4F5-D356ABAE0352}" type="pres">
      <dgm:prSet presAssocID="{E0CD9817-BBE0-4B89-AF5A-232C94C55968}" presName="Name0" presStyleCnt="0">
        <dgm:presLayoutVars>
          <dgm:dir/>
          <dgm:resizeHandles val="exact"/>
        </dgm:presLayoutVars>
      </dgm:prSet>
      <dgm:spPr/>
      <dgm:t>
        <a:bodyPr/>
        <a:lstStyle/>
        <a:p>
          <a:endParaRPr lang="en-US"/>
        </a:p>
      </dgm:t>
    </dgm:pt>
    <dgm:pt modelId="{70CAB75C-CAC7-4A37-86D6-2B67D8360DEA}" type="pres">
      <dgm:prSet presAssocID="{E5985D40-5BC2-4D84-8F09-9E7BC43A05DD}" presName="composite" presStyleCnt="0"/>
      <dgm:spPr/>
    </dgm:pt>
    <dgm:pt modelId="{8FADF09C-8C44-4497-918F-EF8EF9A3874A}" type="pres">
      <dgm:prSet presAssocID="{E5985D40-5BC2-4D84-8F09-9E7BC43A05DD}" presName="rect1" presStyleLbl="trAlignAcc1" presStyleIdx="0" presStyleCnt="4">
        <dgm:presLayoutVars>
          <dgm:bulletEnabled val="1"/>
        </dgm:presLayoutVars>
      </dgm:prSet>
      <dgm:spPr/>
      <dgm:t>
        <a:bodyPr/>
        <a:lstStyle/>
        <a:p>
          <a:endParaRPr lang="en-US"/>
        </a:p>
      </dgm:t>
    </dgm:pt>
    <dgm:pt modelId="{78B91AE8-D1B7-4234-A5D9-1C7F5815EE50}" type="pres">
      <dgm:prSet presAssocID="{E5985D40-5BC2-4D84-8F09-9E7BC43A05DD}" presName="rect2" presStyleLbl="fgImgPlace1" presStyleIdx="0" presStyleCnt="4"/>
      <dgm:spPr>
        <a:blipFill>
          <a:blip xmlns:r="http://schemas.openxmlformats.org/officeDocument/2006/relationships" r:embed="rId1" cstate="email">
            <a:extLst>
              <a:ext uri="{28A0092B-C50C-407E-A947-70E740481C1C}">
                <a14:useLocalDpi xmlns:a14="http://schemas.microsoft.com/office/drawing/2010/main"/>
              </a:ext>
            </a:extLst>
          </a:blip>
          <a:srcRect/>
          <a:stretch>
            <a:fillRect l="-25000" r="-25000"/>
          </a:stretch>
        </a:blipFill>
      </dgm:spPr>
      <dgm:t>
        <a:bodyPr/>
        <a:lstStyle/>
        <a:p>
          <a:endParaRPr lang="en-US"/>
        </a:p>
      </dgm:t>
    </dgm:pt>
    <dgm:pt modelId="{B39465EB-EBBD-4496-8B40-11E0B8DB0EDC}" type="pres">
      <dgm:prSet presAssocID="{1EBEFBA3-14D8-4E79-8277-F5125F13D025}" presName="sibTrans" presStyleCnt="0"/>
      <dgm:spPr/>
    </dgm:pt>
    <dgm:pt modelId="{9CD69A31-8288-440C-987D-B082485887EC}" type="pres">
      <dgm:prSet presAssocID="{B9E23536-084A-4701-AADC-63E3BCC04595}" presName="composite" presStyleCnt="0"/>
      <dgm:spPr/>
    </dgm:pt>
    <dgm:pt modelId="{28BB0FBE-496D-421A-8502-3017B6F51DA9}" type="pres">
      <dgm:prSet presAssocID="{B9E23536-084A-4701-AADC-63E3BCC04595}" presName="rect1" presStyleLbl="trAlignAcc1" presStyleIdx="1" presStyleCnt="4">
        <dgm:presLayoutVars>
          <dgm:bulletEnabled val="1"/>
        </dgm:presLayoutVars>
      </dgm:prSet>
      <dgm:spPr/>
      <dgm:t>
        <a:bodyPr/>
        <a:lstStyle/>
        <a:p>
          <a:endParaRPr lang="en-US"/>
        </a:p>
      </dgm:t>
    </dgm:pt>
    <dgm:pt modelId="{C012C80E-BA3C-488E-A00E-0C00D4775A88}" type="pres">
      <dgm:prSet presAssocID="{B9E23536-084A-4701-AADC-63E3BCC04595}" presName="rect2" presStyleLbl="fgImgPlace1" presStyleIdx="1" presStyleCnt="4"/>
      <dgm:spPr>
        <a:blipFill>
          <a:blip xmlns:r="http://schemas.openxmlformats.org/officeDocument/2006/relationships" r:embed="rId2" cstate="email">
            <a:extLst>
              <a:ext uri="{28A0092B-C50C-407E-A947-70E740481C1C}">
                <a14:useLocalDpi xmlns:a14="http://schemas.microsoft.com/office/drawing/2010/main"/>
              </a:ext>
            </a:extLst>
          </a:blip>
          <a:srcRect/>
          <a:stretch>
            <a:fillRect l="-25000" r="-25000"/>
          </a:stretch>
        </a:blipFill>
      </dgm:spPr>
      <dgm:t>
        <a:bodyPr/>
        <a:lstStyle/>
        <a:p>
          <a:endParaRPr lang="en-US"/>
        </a:p>
      </dgm:t>
    </dgm:pt>
    <dgm:pt modelId="{8B2921DC-4672-4703-A882-85535D919B4B}" type="pres">
      <dgm:prSet presAssocID="{8E3BA67C-F1A4-4988-8EB9-8309204F41D8}" presName="sibTrans" presStyleCnt="0"/>
      <dgm:spPr/>
    </dgm:pt>
    <dgm:pt modelId="{FC09EF3F-859A-446C-BE93-27A68904A5FA}" type="pres">
      <dgm:prSet presAssocID="{B2871BFD-3DBB-4947-B43B-7DF761B6810D}" presName="composite" presStyleCnt="0"/>
      <dgm:spPr/>
    </dgm:pt>
    <dgm:pt modelId="{E85CDE23-84C7-4DAF-A979-75B7AC268769}" type="pres">
      <dgm:prSet presAssocID="{B2871BFD-3DBB-4947-B43B-7DF761B6810D}" presName="rect1" presStyleLbl="trAlignAcc1" presStyleIdx="2" presStyleCnt="4">
        <dgm:presLayoutVars>
          <dgm:bulletEnabled val="1"/>
        </dgm:presLayoutVars>
      </dgm:prSet>
      <dgm:spPr/>
      <dgm:t>
        <a:bodyPr/>
        <a:lstStyle/>
        <a:p>
          <a:endParaRPr lang="en-US"/>
        </a:p>
      </dgm:t>
    </dgm:pt>
    <dgm:pt modelId="{69BFA920-4C24-4CD3-A656-8FEFB252DF15}" type="pres">
      <dgm:prSet presAssocID="{B2871BFD-3DBB-4947-B43B-7DF761B6810D}" presName="rect2" presStyleLbl="fgImgPlace1" presStyleIdx="2" presStyleCnt="4"/>
      <dgm:spPr>
        <a:blipFill>
          <a:blip xmlns:r="http://schemas.openxmlformats.org/officeDocument/2006/relationships" r:embed="rId3" cstate="email">
            <a:extLst>
              <a:ext uri="{28A0092B-C50C-407E-A947-70E740481C1C}">
                <a14:useLocalDpi xmlns:a14="http://schemas.microsoft.com/office/drawing/2010/main"/>
              </a:ext>
            </a:extLst>
          </a:blip>
          <a:srcRect/>
          <a:stretch>
            <a:fillRect l="-20000" r="-20000"/>
          </a:stretch>
        </a:blipFill>
      </dgm:spPr>
      <dgm:t>
        <a:bodyPr/>
        <a:lstStyle/>
        <a:p>
          <a:endParaRPr lang="en-US"/>
        </a:p>
      </dgm:t>
    </dgm:pt>
    <dgm:pt modelId="{BC9D5E49-17B1-4CAB-A08B-123AED048C31}" type="pres">
      <dgm:prSet presAssocID="{51F4CCC9-45B7-4FD4-A5C4-392419CE1C42}" presName="sibTrans" presStyleCnt="0"/>
      <dgm:spPr/>
    </dgm:pt>
    <dgm:pt modelId="{8778F1AC-615B-41FD-9ED1-6E48BC697506}" type="pres">
      <dgm:prSet presAssocID="{AEA352F2-BD77-4C54-B8D2-F74F78529676}" presName="composite" presStyleCnt="0"/>
      <dgm:spPr/>
    </dgm:pt>
    <dgm:pt modelId="{1934898A-F1E4-440B-A1E5-8E5D56FF9A19}" type="pres">
      <dgm:prSet presAssocID="{AEA352F2-BD77-4C54-B8D2-F74F78529676}" presName="rect1" presStyleLbl="trAlignAcc1" presStyleIdx="3" presStyleCnt="4">
        <dgm:presLayoutVars>
          <dgm:bulletEnabled val="1"/>
        </dgm:presLayoutVars>
      </dgm:prSet>
      <dgm:spPr/>
      <dgm:t>
        <a:bodyPr/>
        <a:lstStyle/>
        <a:p>
          <a:endParaRPr lang="en-US"/>
        </a:p>
      </dgm:t>
    </dgm:pt>
    <dgm:pt modelId="{8B52EE4A-0AA5-4560-90A8-B5FBB5314872}" type="pres">
      <dgm:prSet presAssocID="{AEA352F2-BD77-4C54-B8D2-F74F78529676}" presName="rect2" presStyleLbl="fgImgPlace1" presStyleIdx="3" presStyleCnt="4"/>
      <dgm:spPr>
        <a:blipFill>
          <a:blip xmlns:r="http://schemas.openxmlformats.org/officeDocument/2006/relationships" r:embed="rId4" cstate="email">
            <a:extLst>
              <a:ext uri="{28A0092B-C50C-407E-A947-70E740481C1C}">
                <a14:useLocalDpi xmlns:a14="http://schemas.microsoft.com/office/drawing/2010/main"/>
              </a:ext>
            </a:extLst>
          </a:blip>
          <a:srcRect/>
          <a:stretch>
            <a:fillRect l="-25000" r="-25000"/>
          </a:stretch>
        </a:blipFill>
      </dgm:spPr>
      <dgm:t>
        <a:bodyPr/>
        <a:lstStyle/>
        <a:p>
          <a:endParaRPr lang="en-US"/>
        </a:p>
      </dgm:t>
    </dgm:pt>
  </dgm:ptLst>
  <dgm:cxnLst>
    <dgm:cxn modelId="{B530040F-52AF-4BA4-BF1C-6A90D7B01D63}" type="presOf" srcId="{B2871BFD-3DBB-4947-B43B-7DF761B6810D}" destId="{E85CDE23-84C7-4DAF-A979-75B7AC268769}" srcOrd="0" destOrd="0" presId="urn:microsoft.com/office/officeart/2008/layout/PictureStrips"/>
    <dgm:cxn modelId="{A822D089-5EFB-4131-93E5-25D5601E5256}" srcId="{E0CD9817-BBE0-4B89-AF5A-232C94C55968}" destId="{E5985D40-5BC2-4D84-8F09-9E7BC43A05DD}" srcOrd="0" destOrd="0" parTransId="{A52A4E32-8135-44B7-89CD-B91A92379CA1}" sibTransId="{1EBEFBA3-14D8-4E79-8277-F5125F13D025}"/>
    <dgm:cxn modelId="{AB6452BA-F47D-4398-8C67-866317448D90}" srcId="{E0CD9817-BBE0-4B89-AF5A-232C94C55968}" destId="{B9E23536-084A-4701-AADC-63E3BCC04595}" srcOrd="1" destOrd="0" parTransId="{82094967-403A-47D1-9B3C-F1E47F92F8BC}" sibTransId="{8E3BA67C-F1A4-4988-8EB9-8309204F41D8}"/>
    <dgm:cxn modelId="{ADD46F4A-F7D6-4448-8362-9365C5FE1601}" type="presOf" srcId="{E5985D40-5BC2-4D84-8F09-9E7BC43A05DD}" destId="{8FADF09C-8C44-4497-918F-EF8EF9A3874A}" srcOrd="0" destOrd="0" presId="urn:microsoft.com/office/officeart/2008/layout/PictureStrips"/>
    <dgm:cxn modelId="{27EDCA42-5AF4-4CCA-ACFF-774FFABF48E7}" type="presOf" srcId="{E0CD9817-BBE0-4B89-AF5A-232C94C55968}" destId="{4581BD2A-CBA3-4288-B4F5-D356ABAE0352}" srcOrd="0" destOrd="0" presId="urn:microsoft.com/office/officeart/2008/layout/PictureStrips"/>
    <dgm:cxn modelId="{71C0CCF4-C0F0-4C05-A89B-F0B060B23094}" type="presOf" srcId="{B9E23536-084A-4701-AADC-63E3BCC04595}" destId="{28BB0FBE-496D-421A-8502-3017B6F51DA9}" srcOrd="0" destOrd="0" presId="urn:microsoft.com/office/officeart/2008/layout/PictureStrips"/>
    <dgm:cxn modelId="{FDC789D4-3EED-44C5-8189-1DA0581A5DF6}" type="presOf" srcId="{AEA352F2-BD77-4C54-B8D2-F74F78529676}" destId="{1934898A-F1E4-440B-A1E5-8E5D56FF9A19}" srcOrd="0" destOrd="0" presId="urn:microsoft.com/office/officeart/2008/layout/PictureStrips"/>
    <dgm:cxn modelId="{A547BD9A-5AEF-4DD5-AF89-8F9B711F2D80}" srcId="{E0CD9817-BBE0-4B89-AF5A-232C94C55968}" destId="{AEA352F2-BD77-4C54-B8D2-F74F78529676}" srcOrd="3" destOrd="0" parTransId="{A6C48AC3-53BB-4DF5-8BE4-6069DEEF0A7D}" sibTransId="{B2A15C4E-ABAE-4A7E-BA83-AE207114D9F3}"/>
    <dgm:cxn modelId="{06B9436E-F50B-4616-87EF-2EB594C908DD}" srcId="{E0CD9817-BBE0-4B89-AF5A-232C94C55968}" destId="{B2871BFD-3DBB-4947-B43B-7DF761B6810D}" srcOrd="2" destOrd="0" parTransId="{FB10F035-85B9-4FF4-948D-457EEE41B45E}" sibTransId="{51F4CCC9-45B7-4FD4-A5C4-392419CE1C42}"/>
    <dgm:cxn modelId="{B0A5C3B2-D009-45EC-B956-30568F0C1A6A}" type="presParOf" srcId="{4581BD2A-CBA3-4288-B4F5-D356ABAE0352}" destId="{70CAB75C-CAC7-4A37-86D6-2B67D8360DEA}" srcOrd="0" destOrd="0" presId="urn:microsoft.com/office/officeart/2008/layout/PictureStrips"/>
    <dgm:cxn modelId="{99B2B2AE-DD45-4EFC-822E-870E6808433E}" type="presParOf" srcId="{70CAB75C-CAC7-4A37-86D6-2B67D8360DEA}" destId="{8FADF09C-8C44-4497-918F-EF8EF9A3874A}" srcOrd="0" destOrd="0" presId="urn:microsoft.com/office/officeart/2008/layout/PictureStrips"/>
    <dgm:cxn modelId="{62281AA1-8BEE-4915-85C6-963CA0F077D9}" type="presParOf" srcId="{70CAB75C-CAC7-4A37-86D6-2B67D8360DEA}" destId="{78B91AE8-D1B7-4234-A5D9-1C7F5815EE50}" srcOrd="1" destOrd="0" presId="urn:microsoft.com/office/officeart/2008/layout/PictureStrips"/>
    <dgm:cxn modelId="{7C141CD0-D60B-44D8-9A8D-975294B041D3}" type="presParOf" srcId="{4581BD2A-CBA3-4288-B4F5-D356ABAE0352}" destId="{B39465EB-EBBD-4496-8B40-11E0B8DB0EDC}" srcOrd="1" destOrd="0" presId="urn:microsoft.com/office/officeart/2008/layout/PictureStrips"/>
    <dgm:cxn modelId="{4817427B-AB8E-4318-B203-BF2CE4B686F9}" type="presParOf" srcId="{4581BD2A-CBA3-4288-B4F5-D356ABAE0352}" destId="{9CD69A31-8288-440C-987D-B082485887EC}" srcOrd="2" destOrd="0" presId="urn:microsoft.com/office/officeart/2008/layout/PictureStrips"/>
    <dgm:cxn modelId="{6B1C1D14-25F3-49D0-AAC4-29BD30C0A409}" type="presParOf" srcId="{9CD69A31-8288-440C-987D-B082485887EC}" destId="{28BB0FBE-496D-421A-8502-3017B6F51DA9}" srcOrd="0" destOrd="0" presId="urn:microsoft.com/office/officeart/2008/layout/PictureStrips"/>
    <dgm:cxn modelId="{22164AAF-B684-4183-BF7E-202ACA3F9427}" type="presParOf" srcId="{9CD69A31-8288-440C-987D-B082485887EC}" destId="{C012C80E-BA3C-488E-A00E-0C00D4775A88}" srcOrd="1" destOrd="0" presId="urn:microsoft.com/office/officeart/2008/layout/PictureStrips"/>
    <dgm:cxn modelId="{58373419-6695-49F9-9F05-63152193EFC1}" type="presParOf" srcId="{4581BD2A-CBA3-4288-B4F5-D356ABAE0352}" destId="{8B2921DC-4672-4703-A882-85535D919B4B}" srcOrd="3" destOrd="0" presId="urn:microsoft.com/office/officeart/2008/layout/PictureStrips"/>
    <dgm:cxn modelId="{4389EF4D-E467-483C-A1BA-B4F54B327525}" type="presParOf" srcId="{4581BD2A-CBA3-4288-B4F5-D356ABAE0352}" destId="{FC09EF3F-859A-446C-BE93-27A68904A5FA}" srcOrd="4" destOrd="0" presId="urn:microsoft.com/office/officeart/2008/layout/PictureStrips"/>
    <dgm:cxn modelId="{419EB73D-D7CF-41A7-BBFD-149245C41071}" type="presParOf" srcId="{FC09EF3F-859A-446C-BE93-27A68904A5FA}" destId="{E85CDE23-84C7-4DAF-A979-75B7AC268769}" srcOrd="0" destOrd="0" presId="urn:microsoft.com/office/officeart/2008/layout/PictureStrips"/>
    <dgm:cxn modelId="{3F16F67E-0173-49B1-AA6F-AE9215FCD455}" type="presParOf" srcId="{FC09EF3F-859A-446C-BE93-27A68904A5FA}" destId="{69BFA920-4C24-4CD3-A656-8FEFB252DF15}" srcOrd="1" destOrd="0" presId="urn:microsoft.com/office/officeart/2008/layout/PictureStrips"/>
    <dgm:cxn modelId="{AA77CB8F-8842-4CCD-96A6-93F100BE7F1B}" type="presParOf" srcId="{4581BD2A-CBA3-4288-B4F5-D356ABAE0352}" destId="{BC9D5E49-17B1-4CAB-A08B-123AED048C31}" srcOrd="5" destOrd="0" presId="urn:microsoft.com/office/officeart/2008/layout/PictureStrips"/>
    <dgm:cxn modelId="{7C957E99-5894-46AD-8AB0-443E29FA3F7F}" type="presParOf" srcId="{4581BD2A-CBA3-4288-B4F5-D356ABAE0352}" destId="{8778F1AC-615B-41FD-9ED1-6E48BC697506}" srcOrd="6" destOrd="0" presId="urn:microsoft.com/office/officeart/2008/layout/PictureStrips"/>
    <dgm:cxn modelId="{D89C6D2D-2C14-44E7-946B-0F0C827B60D9}" type="presParOf" srcId="{8778F1AC-615B-41FD-9ED1-6E48BC697506}" destId="{1934898A-F1E4-440B-A1E5-8E5D56FF9A19}" srcOrd="0" destOrd="0" presId="urn:microsoft.com/office/officeart/2008/layout/PictureStrips"/>
    <dgm:cxn modelId="{F90A969C-2DF6-41BF-B7C5-77186F6323AA}" type="presParOf" srcId="{8778F1AC-615B-41FD-9ED1-6E48BC697506}" destId="{8B52EE4A-0AA5-4560-90A8-B5FBB5314872}"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ADF09C-8C44-4497-918F-EF8EF9A3874A}">
      <dsp:nvSpPr>
        <dsp:cNvPr id="0" name=""/>
        <dsp:cNvSpPr/>
      </dsp:nvSpPr>
      <dsp:spPr>
        <a:xfrm>
          <a:off x="206436" y="454969"/>
          <a:ext cx="4948904" cy="1546532"/>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47518" tIns="152400" rIns="152400" bIns="152400" numCol="1" spcCol="1270" anchor="ctr" anchorCtr="0">
          <a:noAutofit/>
        </a:bodyPr>
        <a:lstStyle/>
        <a:p>
          <a:pPr lvl="0" algn="l" defTabSz="1778000" rtl="0">
            <a:lnSpc>
              <a:spcPct val="90000"/>
            </a:lnSpc>
            <a:spcBef>
              <a:spcPct val="0"/>
            </a:spcBef>
            <a:spcAft>
              <a:spcPct val="35000"/>
            </a:spcAft>
          </a:pPr>
          <a:r>
            <a:rPr lang="en-ID" sz="4000" kern="1200" smtClean="0"/>
            <a:t>Interoperability </a:t>
          </a:r>
          <a:endParaRPr lang="en-ID" sz="4000" kern="1200"/>
        </a:p>
      </dsp:txBody>
      <dsp:txXfrm>
        <a:off x="206436" y="454969"/>
        <a:ext cx="4948904" cy="1546532"/>
      </dsp:txXfrm>
    </dsp:sp>
    <dsp:sp modelId="{78B91AE8-D1B7-4234-A5D9-1C7F5815EE50}">
      <dsp:nvSpPr>
        <dsp:cNvPr id="0" name=""/>
        <dsp:cNvSpPr/>
      </dsp:nvSpPr>
      <dsp:spPr>
        <a:xfrm>
          <a:off x="232" y="231581"/>
          <a:ext cx="1082572" cy="1623859"/>
        </a:xfrm>
        <a:prstGeom prst="rect">
          <a:avLst/>
        </a:prstGeom>
        <a:blipFill>
          <a:blip xmlns:r="http://schemas.openxmlformats.org/officeDocument/2006/relationships" r:embed="rId1" cstate="email">
            <a:extLst>
              <a:ext uri="{28A0092B-C50C-407E-A947-70E740481C1C}">
                <a14:useLocalDpi xmlns:a14="http://schemas.microsoft.com/office/drawing/2010/main"/>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8BB0FBE-496D-421A-8502-3017B6F51DA9}">
      <dsp:nvSpPr>
        <dsp:cNvPr id="0" name=""/>
        <dsp:cNvSpPr/>
      </dsp:nvSpPr>
      <dsp:spPr>
        <a:xfrm>
          <a:off x="5566463" y="454969"/>
          <a:ext cx="4948904" cy="1546532"/>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47518" tIns="152400" rIns="152400" bIns="152400" numCol="1" spcCol="1270" anchor="ctr" anchorCtr="0">
          <a:noAutofit/>
        </a:bodyPr>
        <a:lstStyle/>
        <a:p>
          <a:pPr lvl="0" algn="l" defTabSz="1778000" rtl="0">
            <a:lnSpc>
              <a:spcPct val="90000"/>
            </a:lnSpc>
            <a:spcBef>
              <a:spcPct val="0"/>
            </a:spcBef>
            <a:spcAft>
              <a:spcPct val="35000"/>
            </a:spcAft>
          </a:pPr>
          <a:r>
            <a:rPr lang="en-ID" sz="4000" kern="1200" smtClean="0"/>
            <a:t>Information transparency </a:t>
          </a:r>
          <a:endParaRPr lang="en-ID" sz="4000" kern="1200"/>
        </a:p>
      </dsp:txBody>
      <dsp:txXfrm>
        <a:off x="5566463" y="454969"/>
        <a:ext cx="4948904" cy="1546532"/>
      </dsp:txXfrm>
    </dsp:sp>
    <dsp:sp modelId="{C012C80E-BA3C-488E-A00E-0C00D4775A88}">
      <dsp:nvSpPr>
        <dsp:cNvPr id="0" name=""/>
        <dsp:cNvSpPr/>
      </dsp:nvSpPr>
      <dsp:spPr>
        <a:xfrm>
          <a:off x="5360258" y="231581"/>
          <a:ext cx="1082572" cy="1623859"/>
        </a:xfrm>
        <a:prstGeom prst="rect">
          <a:avLst/>
        </a:prstGeom>
        <a:blipFill>
          <a:blip xmlns:r="http://schemas.openxmlformats.org/officeDocument/2006/relationships" r:embed="rId2" cstate="email">
            <a:extLst>
              <a:ext uri="{28A0092B-C50C-407E-A947-70E740481C1C}">
                <a14:useLocalDpi xmlns:a14="http://schemas.microsoft.com/office/drawing/2010/main"/>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85CDE23-84C7-4DAF-A979-75B7AC268769}">
      <dsp:nvSpPr>
        <dsp:cNvPr id="0" name=""/>
        <dsp:cNvSpPr/>
      </dsp:nvSpPr>
      <dsp:spPr>
        <a:xfrm>
          <a:off x="206436" y="2401882"/>
          <a:ext cx="4948904" cy="1546532"/>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47518" tIns="152400" rIns="152400" bIns="152400" numCol="1" spcCol="1270" anchor="ctr" anchorCtr="0">
          <a:noAutofit/>
        </a:bodyPr>
        <a:lstStyle/>
        <a:p>
          <a:pPr lvl="0" algn="l" defTabSz="1778000" rtl="0">
            <a:lnSpc>
              <a:spcPct val="90000"/>
            </a:lnSpc>
            <a:spcBef>
              <a:spcPct val="0"/>
            </a:spcBef>
            <a:spcAft>
              <a:spcPct val="35000"/>
            </a:spcAft>
          </a:pPr>
          <a:r>
            <a:rPr lang="en-ID" sz="4000" kern="1200" smtClean="0"/>
            <a:t>Technical assistance </a:t>
          </a:r>
          <a:endParaRPr lang="en-ID" sz="4000" kern="1200"/>
        </a:p>
      </dsp:txBody>
      <dsp:txXfrm>
        <a:off x="206436" y="2401882"/>
        <a:ext cx="4948904" cy="1546532"/>
      </dsp:txXfrm>
    </dsp:sp>
    <dsp:sp modelId="{69BFA920-4C24-4CD3-A656-8FEFB252DF15}">
      <dsp:nvSpPr>
        <dsp:cNvPr id="0" name=""/>
        <dsp:cNvSpPr/>
      </dsp:nvSpPr>
      <dsp:spPr>
        <a:xfrm>
          <a:off x="232" y="2178494"/>
          <a:ext cx="1082572" cy="1623859"/>
        </a:xfrm>
        <a:prstGeom prst="rect">
          <a:avLst/>
        </a:prstGeom>
        <a:blipFill>
          <a:blip xmlns:r="http://schemas.openxmlformats.org/officeDocument/2006/relationships" r:embed="rId3" cstate="email">
            <a:extLst>
              <a:ext uri="{28A0092B-C50C-407E-A947-70E740481C1C}">
                <a14:useLocalDpi xmlns:a14="http://schemas.microsoft.com/office/drawing/2010/main"/>
              </a:ext>
            </a:extLst>
          </a:blip>
          <a:srcRect/>
          <a:stretch>
            <a:fillRect l="-20000" r="-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934898A-F1E4-440B-A1E5-8E5D56FF9A19}">
      <dsp:nvSpPr>
        <dsp:cNvPr id="0" name=""/>
        <dsp:cNvSpPr/>
      </dsp:nvSpPr>
      <dsp:spPr>
        <a:xfrm>
          <a:off x="5566463" y="2401882"/>
          <a:ext cx="4948904" cy="1546532"/>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47518" tIns="152400" rIns="152400" bIns="152400" numCol="1" spcCol="1270" anchor="ctr" anchorCtr="0">
          <a:noAutofit/>
        </a:bodyPr>
        <a:lstStyle/>
        <a:p>
          <a:pPr lvl="0" algn="l" defTabSz="1778000" rtl="0">
            <a:lnSpc>
              <a:spcPct val="90000"/>
            </a:lnSpc>
            <a:spcBef>
              <a:spcPct val="0"/>
            </a:spcBef>
            <a:spcAft>
              <a:spcPct val="35000"/>
            </a:spcAft>
          </a:pPr>
          <a:r>
            <a:rPr lang="en-ID" sz="4000" kern="1200" smtClean="0"/>
            <a:t>Decentralized decision-making </a:t>
          </a:r>
          <a:endParaRPr lang="en-ID" sz="4000" kern="1200"/>
        </a:p>
      </dsp:txBody>
      <dsp:txXfrm>
        <a:off x="5566463" y="2401882"/>
        <a:ext cx="4948904" cy="1546532"/>
      </dsp:txXfrm>
    </dsp:sp>
    <dsp:sp modelId="{8B52EE4A-0AA5-4560-90A8-B5FBB5314872}">
      <dsp:nvSpPr>
        <dsp:cNvPr id="0" name=""/>
        <dsp:cNvSpPr/>
      </dsp:nvSpPr>
      <dsp:spPr>
        <a:xfrm>
          <a:off x="5360258" y="2178494"/>
          <a:ext cx="1082572" cy="1623859"/>
        </a:xfrm>
        <a:prstGeom prst="rect">
          <a:avLst/>
        </a:prstGeom>
        <a:blipFill>
          <a:blip xmlns:r="http://schemas.openxmlformats.org/officeDocument/2006/relationships" r:embed="rId4" cstate="email">
            <a:extLst>
              <a:ext uri="{28A0092B-C50C-407E-A947-70E740481C1C}">
                <a14:useLocalDpi xmlns:a14="http://schemas.microsoft.com/office/drawing/2010/main"/>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wmf"/><Relationship Id="rId1" Type="http://schemas.openxmlformats.org/officeDocument/2006/relationships/image" Target="../media/image56.wmf"/><Relationship Id="rId4" Type="http://schemas.openxmlformats.org/officeDocument/2006/relationships/image" Target="../media/image5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687757-AC04-4B50-B975-6E3AF0B1FA19}" type="datetimeFigureOut">
              <a:rPr lang="en-ID" smtClean="0"/>
              <a:t>14/12/2020</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7561CF-89E4-43DC-9594-30D05616B6F1}" type="slidenum">
              <a:rPr lang="en-ID" smtClean="0"/>
              <a:t>‹#›</a:t>
            </a:fld>
            <a:endParaRPr lang="en-ID"/>
          </a:p>
        </p:txBody>
      </p:sp>
    </p:spTree>
    <p:extLst>
      <p:ext uri="{BB962C8B-B14F-4D97-AF65-F5344CB8AC3E}">
        <p14:creationId xmlns:p14="http://schemas.microsoft.com/office/powerpoint/2010/main" val="1393272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10"/>
          </p:nvPr>
        </p:nvSpPr>
        <p:spPr/>
        <p:txBody>
          <a:bodyPr/>
          <a:lstStyle/>
          <a:p>
            <a:fld id="{5D7561CF-89E4-43DC-9594-30D05616B6F1}" type="slidenum">
              <a:rPr lang="en-ID" smtClean="0"/>
              <a:t>1</a:t>
            </a:fld>
            <a:endParaRPr lang="en-ID"/>
          </a:p>
        </p:txBody>
      </p:sp>
    </p:spTree>
    <p:extLst>
      <p:ext uri="{BB962C8B-B14F-4D97-AF65-F5344CB8AC3E}">
        <p14:creationId xmlns:p14="http://schemas.microsoft.com/office/powerpoint/2010/main" val="40555998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27009439-FA5F-4882-BE71-CE10CDFB53A1}" type="slidenum">
              <a:rPr lang="en-US"/>
              <a:pPr/>
              <a:t>27</a:t>
            </a:fld>
            <a:endParaRPr lang="en-US"/>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4119332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589E4E42-0651-4D3A-8D44-E8A380970A23}" type="slidenum">
              <a:rPr lang="en-US"/>
              <a:pPr/>
              <a:t>28</a:t>
            </a:fld>
            <a:endParaRPr 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xfrm>
            <a:off x="731838" y="4560888"/>
            <a:ext cx="5851525" cy="4319587"/>
          </a:xfrm>
          <a:noFill/>
          <a:ln/>
        </p:spPr>
        <p:txBody>
          <a:bodyPr/>
          <a:lstStyle/>
          <a:p>
            <a:pPr eaLnBrk="1" hangingPunct="1"/>
            <a:endParaRPr lang="en-US" smtClean="0"/>
          </a:p>
        </p:txBody>
      </p:sp>
    </p:spTree>
    <p:extLst>
      <p:ext uri="{BB962C8B-B14F-4D97-AF65-F5344CB8AC3E}">
        <p14:creationId xmlns:p14="http://schemas.microsoft.com/office/powerpoint/2010/main" val="1973542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426B36D5-CD55-4D5B-9323-31CB55C85675}" type="slidenum">
              <a:rPr lang="en-US"/>
              <a:pPr/>
              <a:t>29</a:t>
            </a:fld>
            <a:endParaRPr lang="en-US"/>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447014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D554AF85-3D4F-458E-986A-D877300594F8}" type="slidenum">
              <a:rPr lang="en-US"/>
              <a:pPr/>
              <a:t>30</a:t>
            </a:fld>
            <a:endParaRPr 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2923552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91E6128A-240F-4E09-AB15-CD939069CD3E}" type="slidenum">
              <a:rPr lang="en-US"/>
              <a:pPr/>
              <a:t>31</a:t>
            </a:fld>
            <a:endParaRPr lang="en-US"/>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xfrm>
            <a:off x="731838" y="4560888"/>
            <a:ext cx="5851525" cy="4319587"/>
          </a:xfrm>
          <a:noFill/>
          <a:ln/>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slide credit: Fei-Fei, Fergus &amp; Torralba </a:t>
            </a:r>
          </a:p>
        </p:txBody>
      </p:sp>
    </p:spTree>
    <p:extLst>
      <p:ext uri="{BB962C8B-B14F-4D97-AF65-F5344CB8AC3E}">
        <p14:creationId xmlns:p14="http://schemas.microsoft.com/office/powerpoint/2010/main" val="19163546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E02565BA-8C9C-4B68-8FEB-5CFE17A0A62E}" type="slidenum">
              <a:rPr lang="en-US"/>
              <a:pPr/>
              <a:t>32</a:t>
            </a:fld>
            <a:endParaRPr lang="en-US"/>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xfrm>
            <a:off x="731838" y="4560888"/>
            <a:ext cx="5851525" cy="4319587"/>
          </a:xfrm>
          <a:noFill/>
          <a:ln/>
        </p:spPr>
        <p:txBody>
          <a:bodyPr/>
          <a:lstStyle/>
          <a:p>
            <a:pPr eaLnBrk="1" hangingPunct="1"/>
            <a:endParaRPr lang="en-US" smtClean="0"/>
          </a:p>
        </p:txBody>
      </p:sp>
    </p:spTree>
    <p:extLst>
      <p:ext uri="{BB962C8B-B14F-4D97-AF65-F5344CB8AC3E}">
        <p14:creationId xmlns:p14="http://schemas.microsoft.com/office/powerpoint/2010/main" val="11236995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5197D2BD-6CC9-425C-967D-F40CE985C969}" type="slidenum">
              <a:rPr lang="en-US"/>
              <a:pPr/>
              <a:t>33</a:t>
            </a:fld>
            <a:endParaRPr lang="en-US"/>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xfrm>
            <a:off x="731838" y="4560888"/>
            <a:ext cx="5851525" cy="4319587"/>
          </a:xfrm>
          <a:noFill/>
          <a:ln/>
        </p:spPr>
        <p:txBody>
          <a:bodyPr/>
          <a:lstStyle/>
          <a:p>
            <a:pPr eaLnBrk="1" hangingPunct="1"/>
            <a:endParaRPr lang="en-US" smtClean="0"/>
          </a:p>
        </p:txBody>
      </p:sp>
    </p:spTree>
    <p:extLst>
      <p:ext uri="{BB962C8B-B14F-4D97-AF65-F5344CB8AC3E}">
        <p14:creationId xmlns:p14="http://schemas.microsoft.com/office/powerpoint/2010/main" val="319565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03EE55BA-BAEA-48AE-8A8E-9D597CF9617A}" type="slidenum">
              <a:rPr lang="en-US"/>
              <a:pPr/>
              <a:t>34</a:t>
            </a:fld>
            <a:endParaRPr lang="en-US"/>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xfrm>
            <a:off x="731838" y="4560888"/>
            <a:ext cx="5851525" cy="4319587"/>
          </a:xfrm>
          <a:noFill/>
          <a:ln/>
        </p:spPr>
        <p:txBody>
          <a:bodyPr/>
          <a:lstStyle/>
          <a:p>
            <a:pPr eaLnBrk="1" hangingPunct="1"/>
            <a:endParaRPr lang="en-US" smtClean="0"/>
          </a:p>
        </p:txBody>
      </p:sp>
    </p:spTree>
    <p:extLst>
      <p:ext uri="{BB962C8B-B14F-4D97-AF65-F5344CB8AC3E}">
        <p14:creationId xmlns:p14="http://schemas.microsoft.com/office/powerpoint/2010/main" val="38212987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F9164C38-0307-487C-88F2-DDA2F2CCC975}" type="slidenum">
              <a:rPr lang="en-US"/>
              <a:pPr/>
              <a:t>35</a:t>
            </a:fld>
            <a:endParaRPr lang="en-US"/>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41546555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308DD223-4A40-4A99-96EF-9D07E97270DB}" type="slidenum">
              <a:rPr lang="en-US"/>
              <a:pPr/>
              <a:t>36</a:t>
            </a:fld>
            <a:endParaRPr lang="en-US"/>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3924280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smtClean="0">
                <a:solidFill>
                  <a:schemeClr val="tx1"/>
                </a:solidFill>
                <a:effectLst/>
                <a:latin typeface="+mn-lt"/>
                <a:ea typeface="+mn-ea"/>
                <a:cs typeface="+mn-cs"/>
              </a:rPr>
              <a:t>Making Indonesia 4.0, yang diluncurkan oleh Presiden Joko Widodo pada 4 April 2018</a:t>
            </a:r>
            <a:endParaRPr lang="en-ID"/>
          </a:p>
        </p:txBody>
      </p:sp>
      <p:sp>
        <p:nvSpPr>
          <p:cNvPr id="4" name="Slide Number Placeholder 3"/>
          <p:cNvSpPr>
            <a:spLocks noGrp="1"/>
          </p:cNvSpPr>
          <p:nvPr>
            <p:ph type="sldNum" sz="quarter" idx="10"/>
          </p:nvPr>
        </p:nvSpPr>
        <p:spPr/>
        <p:txBody>
          <a:bodyPr/>
          <a:lstStyle/>
          <a:p>
            <a:fld id="{5D7561CF-89E4-43DC-9594-30D05616B6F1}" type="slidenum">
              <a:rPr lang="en-ID" smtClean="0"/>
              <a:t>6</a:t>
            </a:fld>
            <a:endParaRPr lang="en-ID"/>
          </a:p>
        </p:txBody>
      </p:sp>
    </p:spTree>
    <p:extLst>
      <p:ext uri="{BB962C8B-B14F-4D97-AF65-F5344CB8AC3E}">
        <p14:creationId xmlns:p14="http://schemas.microsoft.com/office/powerpoint/2010/main" val="3442593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32ADC659-3D08-4607-AEDC-B9DF2D264630}" type="slidenum">
              <a:rPr lang="en-US"/>
              <a:pPr/>
              <a:t>38</a:t>
            </a:fld>
            <a:endParaRPr lang="en-US"/>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36482881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782F42DA-776A-4FBF-8F0E-71F0E74307DB}" type="slidenum">
              <a:rPr lang="en-US"/>
              <a:pPr/>
              <a:t>39</a:t>
            </a:fld>
            <a:endParaRPr lang="en-US"/>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8953087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69AE740C-837C-41DB-8C10-899CEE42A25F}" type="slidenum">
              <a:rPr lang="en-US"/>
              <a:pPr/>
              <a:t>40</a:t>
            </a:fld>
            <a:endParaRPr lang="en-US"/>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8680867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B7A0FB9D-12E7-4B95-AE69-B62AF90458A7}" type="slidenum">
              <a:rPr lang="en-US"/>
              <a:pPr/>
              <a:t>41</a:t>
            </a:fld>
            <a:endParaRPr lang="en-US"/>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Demo: PedestrianTrackingFromMovingCameraExample</a:t>
            </a:r>
          </a:p>
          <a:p>
            <a:pPr eaLnBrk="1" hangingPunct="1"/>
            <a:r>
              <a:rPr lang="en-US" smtClean="0"/>
              <a:t>Demo: medfilt2 - raisa</a:t>
            </a:r>
          </a:p>
        </p:txBody>
      </p:sp>
    </p:spTree>
    <p:extLst>
      <p:ext uri="{BB962C8B-B14F-4D97-AF65-F5344CB8AC3E}">
        <p14:creationId xmlns:p14="http://schemas.microsoft.com/office/powerpoint/2010/main" val="4154561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FCC47158-50D4-4A0D-864A-7A299206F0BA}" type="slidenum">
              <a:rPr lang="en-US"/>
              <a:pPr/>
              <a:t>42</a:t>
            </a:fld>
            <a:endParaRPr lang="en-US"/>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691001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B7A0FB9D-12E7-4B95-AE69-B62AF90458A7}" type="slidenum">
              <a:rPr lang="en-US"/>
              <a:pPr/>
              <a:t>43</a:t>
            </a:fld>
            <a:endParaRPr lang="en-US"/>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6674347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B7A0FB9D-12E7-4B95-AE69-B62AF90458A7}" type="slidenum">
              <a:rPr lang="en-US"/>
              <a:pPr/>
              <a:t>44</a:t>
            </a:fld>
            <a:endParaRPr lang="en-US"/>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7701214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B7A0FB9D-12E7-4B95-AE69-B62AF90458A7}" type="slidenum">
              <a:rPr lang="en-US"/>
              <a:pPr/>
              <a:t>45</a:t>
            </a:fld>
            <a:endParaRPr lang="en-US"/>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24215620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B7A0FB9D-12E7-4B95-AE69-B62AF90458A7}" type="slidenum">
              <a:rPr lang="en-US"/>
              <a:pPr/>
              <a:t>46</a:t>
            </a:fld>
            <a:endParaRPr lang="en-US"/>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3788092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B7A0FB9D-12E7-4B95-AE69-B62AF90458A7}" type="slidenum">
              <a:rPr lang="en-US"/>
              <a:pPr/>
              <a:t>47</a:t>
            </a:fld>
            <a:endParaRPr lang="en-US"/>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934585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mtClean="0"/>
              <a:t>Sumber:</a:t>
            </a:r>
            <a:r>
              <a:rPr lang="en-ID" baseline="0" smtClean="0"/>
              <a:t> https://en.wikipedia.org/wiki/Computer_vision </a:t>
            </a:r>
            <a:endParaRPr lang="en-ID"/>
          </a:p>
        </p:txBody>
      </p:sp>
      <p:sp>
        <p:nvSpPr>
          <p:cNvPr id="4" name="Slide Number Placeholder 3"/>
          <p:cNvSpPr>
            <a:spLocks noGrp="1"/>
          </p:cNvSpPr>
          <p:nvPr>
            <p:ph type="sldNum" sz="quarter" idx="10"/>
          </p:nvPr>
        </p:nvSpPr>
        <p:spPr/>
        <p:txBody>
          <a:bodyPr/>
          <a:lstStyle/>
          <a:p>
            <a:fld id="{5D7561CF-89E4-43DC-9594-30D05616B6F1}" type="slidenum">
              <a:rPr lang="en-ID" smtClean="0"/>
              <a:t>9</a:t>
            </a:fld>
            <a:endParaRPr lang="en-ID"/>
          </a:p>
        </p:txBody>
      </p:sp>
    </p:spTree>
    <p:extLst>
      <p:ext uri="{BB962C8B-B14F-4D97-AF65-F5344CB8AC3E}">
        <p14:creationId xmlns:p14="http://schemas.microsoft.com/office/powerpoint/2010/main" val="1632998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B7A0FB9D-12E7-4B95-AE69-B62AF90458A7}" type="slidenum">
              <a:rPr lang="en-US"/>
              <a:pPr/>
              <a:t>48</a:t>
            </a:fld>
            <a:endParaRPr lang="en-US"/>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327248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52C7CC8C-55EE-43A3-BD02-8378549CCF01}" type="slidenum">
              <a:rPr lang="en-US"/>
              <a:pPr/>
              <a:t>11</a:t>
            </a:fld>
            <a:endParaRPr lang="en-US"/>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pPr eaLnBrk="1" hangingPunct="1"/>
            <a:r>
              <a:rPr lang="en-US" dirty="0" err="1" smtClean="0"/>
              <a:t>Gare</a:t>
            </a:r>
            <a:r>
              <a:rPr lang="en-US" dirty="0" smtClean="0"/>
              <a:t> Montparnasse, 1895</a:t>
            </a:r>
          </a:p>
        </p:txBody>
      </p:sp>
    </p:spTree>
    <p:extLst>
      <p:ext uri="{BB962C8B-B14F-4D97-AF65-F5344CB8AC3E}">
        <p14:creationId xmlns:p14="http://schemas.microsoft.com/office/powerpoint/2010/main" val="4243006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52C7CC8C-55EE-43A3-BD02-8378549CCF01}" type="slidenum">
              <a:rPr lang="en-US"/>
              <a:pPr/>
              <a:t>12</a:t>
            </a:fld>
            <a:endParaRPr lang="en-US"/>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pPr algn="l">
              <a:defRPr/>
            </a:pPr>
            <a:r>
              <a:rPr lang="en-US" kern="0" smtClean="0">
                <a:solidFill>
                  <a:schemeClr val="bg1"/>
                </a:solidFill>
              </a:rPr>
              <a:t>Source: “80 million tiny images” by Torralba et al.</a:t>
            </a:r>
            <a:endParaRPr lang="en-US" kern="0" dirty="0">
              <a:solidFill>
                <a:schemeClr val="bg1"/>
              </a:solidFill>
            </a:endParaRPr>
          </a:p>
        </p:txBody>
      </p:sp>
    </p:spTree>
    <p:extLst>
      <p:ext uri="{BB962C8B-B14F-4D97-AF65-F5344CB8AC3E}">
        <p14:creationId xmlns:p14="http://schemas.microsoft.com/office/powerpoint/2010/main" val="3768802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My research area is computer vision.</a:t>
            </a:r>
            <a:r>
              <a:rPr lang="en-US" baseline="0" dirty="0" smtClean="0"/>
              <a:t> At a high level, the main goal of computer vision is to develop algorithms for extracting useful information from images. The main focus of my research is on recognition or image understanding, where the goal is to extract semantic information about the image – understanding the scene type and identifying the objects, just as a person would. The second major type of information computer vision techniques can extract is geometric information. [Describe recovering 3D scene information from multiple images.] Both of these research areas will be featured in my talk.</a:t>
            </a:r>
            <a:endParaRPr lang="en-US" dirty="0"/>
          </a:p>
        </p:txBody>
      </p:sp>
    </p:spTree>
    <p:extLst>
      <p:ext uri="{BB962C8B-B14F-4D97-AF65-F5344CB8AC3E}">
        <p14:creationId xmlns:p14="http://schemas.microsoft.com/office/powerpoint/2010/main" val="2837180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9A857C84-EC91-4B36-B5A0-824532247943}" type="slidenum">
              <a:rPr lang="en-US"/>
              <a:pPr/>
              <a:t>14</a:t>
            </a:fld>
            <a:endParaRPr lang="en-US"/>
          </a:p>
        </p:txBody>
      </p:sp>
      <p:sp>
        <p:nvSpPr>
          <p:cNvPr id="102403" name="Rectangle 2"/>
          <p:cNvSpPr>
            <a:spLocks noGrp="1" noRot="1" noChangeAspect="1" noChangeArrowheads="1" noTextEdit="1"/>
          </p:cNvSpPr>
          <p:nvPr>
            <p:ph type="sldImg"/>
          </p:nvPr>
        </p:nvSpPr>
        <p:spPr>
          <a:xfrm>
            <a:off x="457200" y="717550"/>
            <a:ext cx="6369050" cy="3582988"/>
          </a:xfrm>
          <a:ln/>
        </p:spPr>
      </p:sp>
      <p:sp>
        <p:nvSpPr>
          <p:cNvPr id="102404" name="Rectangle 3"/>
          <p:cNvSpPr>
            <a:spLocks noGrp="1" noChangeArrowheads="1"/>
          </p:cNvSpPr>
          <p:nvPr>
            <p:ph type="body" idx="1"/>
          </p:nvPr>
        </p:nvSpPr>
        <p:spPr>
          <a:xfrm>
            <a:off x="949325" y="4540250"/>
            <a:ext cx="5384800" cy="4379913"/>
          </a:xfrm>
          <a:noFill/>
          <a:ln/>
        </p:spPr>
        <p:txBody>
          <a:bodyPr/>
          <a:lstStyle/>
          <a:p>
            <a:pPr eaLnBrk="1" hangingPunct="1"/>
            <a:endParaRPr lang="en-US" dirty="0" smtClean="0"/>
          </a:p>
        </p:txBody>
      </p:sp>
    </p:spTree>
    <p:extLst>
      <p:ext uri="{BB962C8B-B14F-4D97-AF65-F5344CB8AC3E}">
        <p14:creationId xmlns:p14="http://schemas.microsoft.com/office/powerpoint/2010/main" val="760141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smtClean="0">
                <a:solidFill>
                  <a:schemeClr val="tx1"/>
                </a:solidFill>
                <a:effectLst/>
                <a:latin typeface="+mn-lt"/>
                <a:ea typeface="+mn-ea"/>
                <a:cs typeface="+mn-cs"/>
              </a:rPr>
              <a:t>https://emerj.com/ai-sector-overviews/computer-vision-applications-shopping-driving-and-more/</a:t>
            </a:r>
          </a:p>
        </p:txBody>
      </p:sp>
      <p:sp>
        <p:nvSpPr>
          <p:cNvPr id="4" name="Slide Number Placeholder 3"/>
          <p:cNvSpPr>
            <a:spLocks noGrp="1"/>
          </p:cNvSpPr>
          <p:nvPr>
            <p:ph type="sldNum" sz="quarter" idx="10"/>
          </p:nvPr>
        </p:nvSpPr>
        <p:spPr/>
        <p:txBody>
          <a:bodyPr/>
          <a:lstStyle/>
          <a:p>
            <a:fld id="{5D7561CF-89E4-43DC-9594-30D05616B6F1}" type="slidenum">
              <a:rPr lang="en-ID" smtClean="0"/>
              <a:t>16</a:t>
            </a:fld>
            <a:endParaRPr lang="en-ID"/>
          </a:p>
        </p:txBody>
      </p:sp>
    </p:spTree>
    <p:extLst>
      <p:ext uri="{BB962C8B-B14F-4D97-AF65-F5344CB8AC3E}">
        <p14:creationId xmlns:p14="http://schemas.microsoft.com/office/powerpoint/2010/main" val="688971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Demo: PedestrianTrackingFromMovingCameraExample</a:t>
            </a:r>
          </a:p>
        </p:txBody>
      </p:sp>
      <p:sp>
        <p:nvSpPr>
          <p:cNvPr id="4" name="Slide Number Placeholder 3"/>
          <p:cNvSpPr>
            <a:spLocks noGrp="1"/>
          </p:cNvSpPr>
          <p:nvPr>
            <p:ph type="sldNum" sz="quarter" idx="10"/>
          </p:nvPr>
        </p:nvSpPr>
        <p:spPr/>
        <p:txBody>
          <a:bodyPr/>
          <a:lstStyle/>
          <a:p>
            <a:fld id="{5D7561CF-89E4-43DC-9594-30D05616B6F1}" type="slidenum">
              <a:rPr lang="en-ID" smtClean="0"/>
              <a:t>25</a:t>
            </a:fld>
            <a:endParaRPr lang="en-ID"/>
          </a:p>
        </p:txBody>
      </p:sp>
    </p:spTree>
    <p:extLst>
      <p:ext uri="{BB962C8B-B14F-4D97-AF65-F5344CB8AC3E}">
        <p14:creationId xmlns:p14="http://schemas.microsoft.com/office/powerpoint/2010/main" val="3446430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5400">
                <a:latin typeface="Droid Sans" panose="020B0606030804020204" pitchFamily="34" charset="0"/>
                <a:ea typeface="Droid Sans" panose="020B0606030804020204" pitchFamily="34" charset="0"/>
                <a:cs typeface="Droid Sans" panose="020B0606030804020204" pitchFamily="34" charset="0"/>
              </a:defRPr>
            </a:lvl1pPr>
          </a:lstStyle>
          <a:p>
            <a:r>
              <a:rPr lang="en-US" dirty="0" smtClean="0"/>
              <a:t>Click to edit Master title style</a:t>
            </a:r>
            <a:endParaRPr lang="id-ID"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Droid Sans" panose="020B0606030804020204" pitchFamily="34" charset="0"/>
                <a:ea typeface="Droid Sans" panose="020B0606030804020204" pitchFamily="34" charset="0"/>
                <a:cs typeface="Droid Sans" panose="020B0606030804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Master subtitle style</a:t>
            </a:r>
            <a:endParaRPr lang="id-ID" dirty="0"/>
          </a:p>
        </p:txBody>
      </p:sp>
      <p:sp>
        <p:nvSpPr>
          <p:cNvPr id="4" name="Date Placeholder 3"/>
          <p:cNvSpPr>
            <a:spLocks noGrp="1"/>
          </p:cNvSpPr>
          <p:nvPr>
            <p:ph type="dt" sz="half" idx="10"/>
          </p:nvPr>
        </p:nvSpPr>
        <p:spPr/>
        <p:txBody>
          <a:bodyPr/>
          <a:lstStyle/>
          <a:p>
            <a:fld id="{5C208656-60C4-4964-B2FB-99C59E70CD3D}" type="datetimeFigureOut">
              <a:rPr lang="id-ID" smtClean="0"/>
              <a:t>14/12/2020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1AFBF794-8BA0-4BE4-AB32-5E6A70D31312}" type="slidenum">
              <a:rPr lang="id-ID" smtClean="0"/>
              <a:t>‹#›</a:t>
            </a:fld>
            <a:endParaRPr lang="id-ID"/>
          </a:p>
        </p:txBody>
      </p:sp>
    </p:spTree>
    <p:extLst>
      <p:ext uri="{BB962C8B-B14F-4D97-AF65-F5344CB8AC3E}">
        <p14:creationId xmlns:p14="http://schemas.microsoft.com/office/powerpoint/2010/main" val="260618122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5C208656-60C4-4964-B2FB-99C59E70CD3D}" type="datetimeFigureOut">
              <a:rPr lang="id-ID" smtClean="0"/>
              <a:t>14/12/2020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1AFBF794-8BA0-4BE4-AB32-5E6A70D31312}" type="slidenum">
              <a:rPr lang="id-ID" smtClean="0"/>
              <a:t>‹#›</a:t>
            </a:fld>
            <a:endParaRPr lang="id-ID"/>
          </a:p>
        </p:txBody>
      </p:sp>
    </p:spTree>
    <p:extLst>
      <p:ext uri="{BB962C8B-B14F-4D97-AF65-F5344CB8AC3E}">
        <p14:creationId xmlns:p14="http://schemas.microsoft.com/office/powerpoint/2010/main" val="143601001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smtClean="0"/>
              <a:t>Click to edit Master title style</a:t>
            </a:r>
            <a:endParaRPr lang="id-ID"/>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5C208656-60C4-4964-B2FB-99C59E70CD3D}" type="datetimeFigureOut">
              <a:rPr lang="id-ID" smtClean="0"/>
              <a:t>14/12/2020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1AFBF794-8BA0-4BE4-AB32-5E6A70D31312}" type="slidenum">
              <a:rPr lang="id-ID" smtClean="0"/>
              <a:t>‹#›</a:t>
            </a:fld>
            <a:endParaRPr lang="id-ID"/>
          </a:p>
        </p:txBody>
      </p:sp>
    </p:spTree>
    <p:extLst>
      <p:ext uri="{BB962C8B-B14F-4D97-AF65-F5344CB8AC3E}">
        <p14:creationId xmlns:p14="http://schemas.microsoft.com/office/powerpoint/2010/main" val="175154684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203200" y="838200"/>
            <a:ext cx="5791200" cy="5334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838200"/>
            <a:ext cx="5791200" cy="5334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2E5C248-9212-4C30-9A71-AA4F85325395}" type="slidenum">
              <a:rPr lang="en-US"/>
              <a:pPr>
                <a:defRPr/>
              </a:pPr>
              <a:t>‹#›</a:t>
            </a:fld>
            <a:endParaRPr lang="en-US"/>
          </a:p>
        </p:txBody>
      </p:sp>
    </p:spTree>
    <p:extLst>
      <p:ext uri="{BB962C8B-B14F-4D97-AF65-F5344CB8AC3E}">
        <p14:creationId xmlns:p14="http://schemas.microsoft.com/office/powerpoint/2010/main" val="289079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roid Sans" panose="020B0606030804020204" pitchFamily="34" charset="0"/>
                <a:ea typeface="Droid Sans" panose="020B0606030804020204" pitchFamily="34" charset="0"/>
                <a:cs typeface="Droid Sans" panose="020B0606030804020204" pitchFamily="34" charset="0"/>
              </a:defRPr>
            </a:lvl1pPr>
          </a:lstStyle>
          <a:p>
            <a:r>
              <a:rPr lang="en-US" dirty="0" smtClean="0"/>
              <a:t>Click to edit Master title style</a:t>
            </a:r>
            <a:endParaRPr lang="id-ID" dirty="0"/>
          </a:p>
        </p:txBody>
      </p:sp>
      <p:sp>
        <p:nvSpPr>
          <p:cNvPr id="3" name="Content Placeholder 2"/>
          <p:cNvSpPr>
            <a:spLocks noGrp="1"/>
          </p:cNvSpPr>
          <p:nvPr>
            <p:ph idx="1"/>
          </p:nvPr>
        </p:nvSpPr>
        <p:spPr/>
        <p:txBody>
          <a:bodyPr/>
          <a:lstStyle>
            <a:lvl1pPr>
              <a:defRPr>
                <a:latin typeface="Droid Sans" panose="020B0606030804020204" pitchFamily="34" charset="0"/>
                <a:ea typeface="Droid Sans" panose="020B0606030804020204" pitchFamily="34" charset="0"/>
                <a:cs typeface="Droid Sans" panose="020B0606030804020204" pitchFamily="34" charset="0"/>
              </a:defRPr>
            </a:lvl1pPr>
            <a:lvl2pPr>
              <a:defRPr>
                <a:latin typeface="Droid Sans" panose="020B0606030804020204" pitchFamily="34" charset="0"/>
                <a:ea typeface="Droid Sans" panose="020B0606030804020204" pitchFamily="34" charset="0"/>
                <a:cs typeface="Droid Sans" panose="020B0606030804020204" pitchFamily="34" charset="0"/>
              </a:defRPr>
            </a:lvl2pPr>
            <a:lvl3pPr>
              <a:defRPr>
                <a:latin typeface="Droid Sans" panose="020B0606030804020204" pitchFamily="34" charset="0"/>
                <a:ea typeface="Droid Sans" panose="020B0606030804020204" pitchFamily="34" charset="0"/>
                <a:cs typeface="Droid Sans" panose="020B0606030804020204" pitchFamily="34" charset="0"/>
              </a:defRPr>
            </a:lvl3pPr>
            <a:lvl4pPr>
              <a:defRPr>
                <a:latin typeface="Droid Sans" panose="020B0606030804020204" pitchFamily="34" charset="0"/>
                <a:ea typeface="Droid Sans" panose="020B0606030804020204" pitchFamily="34" charset="0"/>
                <a:cs typeface="Droid Sans" panose="020B0606030804020204" pitchFamily="34" charset="0"/>
              </a:defRPr>
            </a:lvl4pPr>
            <a:lvl5pPr>
              <a:defRPr>
                <a:latin typeface="Droid Sans" panose="020B0606030804020204" pitchFamily="34" charset="0"/>
                <a:ea typeface="Droid Sans" panose="020B0606030804020204" pitchFamily="34" charset="0"/>
                <a:cs typeface="Droid Sans" panose="020B0606030804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id-ID" dirty="0"/>
          </a:p>
        </p:txBody>
      </p:sp>
      <p:sp>
        <p:nvSpPr>
          <p:cNvPr id="4" name="Date Placeholder 3"/>
          <p:cNvSpPr>
            <a:spLocks noGrp="1"/>
          </p:cNvSpPr>
          <p:nvPr>
            <p:ph type="dt" sz="half" idx="10"/>
          </p:nvPr>
        </p:nvSpPr>
        <p:spPr/>
        <p:txBody>
          <a:bodyPr/>
          <a:lstStyle/>
          <a:p>
            <a:fld id="{5C208656-60C4-4964-B2FB-99C59E70CD3D}" type="datetimeFigureOut">
              <a:rPr lang="id-ID" smtClean="0"/>
              <a:t>14/12/2020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1AFBF794-8BA0-4BE4-AB32-5E6A70D31312}" type="slidenum">
              <a:rPr lang="id-ID" smtClean="0"/>
              <a:t>‹#›</a:t>
            </a:fld>
            <a:endParaRPr lang="id-ID"/>
          </a:p>
        </p:txBody>
      </p:sp>
    </p:spTree>
    <p:extLst>
      <p:ext uri="{BB962C8B-B14F-4D97-AF65-F5344CB8AC3E}">
        <p14:creationId xmlns:p14="http://schemas.microsoft.com/office/powerpoint/2010/main" val="294216591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normAutofit/>
          </a:bodyPr>
          <a:lstStyle>
            <a:lvl1pPr>
              <a:defRPr sz="5400">
                <a:latin typeface="Droid Sans" panose="020B0606030804020204" pitchFamily="34" charset="0"/>
                <a:ea typeface="Droid Sans" panose="020B0606030804020204" pitchFamily="34" charset="0"/>
                <a:cs typeface="Droid Sans" panose="020B0606030804020204" pitchFamily="34" charset="0"/>
              </a:defRPr>
            </a:lvl1pPr>
          </a:lstStyle>
          <a:p>
            <a:r>
              <a:rPr lang="en-US" dirty="0" smtClean="0"/>
              <a:t>Click to edit Master title style</a:t>
            </a:r>
            <a:endParaRPr lang="id-ID"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latin typeface="Droid Sans" panose="020B0606030804020204" pitchFamily="34" charset="0"/>
                <a:ea typeface="Droid Sans" panose="020B0606030804020204" pitchFamily="34" charset="0"/>
                <a:cs typeface="Droid Sans" panose="020B0606030804020204" pitchFamily="34"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5C208656-60C4-4964-B2FB-99C59E70CD3D}" type="datetimeFigureOut">
              <a:rPr lang="id-ID" smtClean="0"/>
              <a:t>14/12/2020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1AFBF794-8BA0-4BE4-AB32-5E6A70D31312}" type="slidenum">
              <a:rPr lang="id-ID" smtClean="0"/>
              <a:t>‹#›</a:t>
            </a:fld>
            <a:endParaRPr lang="id-ID"/>
          </a:p>
        </p:txBody>
      </p:sp>
    </p:spTree>
    <p:extLst>
      <p:ext uri="{BB962C8B-B14F-4D97-AF65-F5344CB8AC3E}">
        <p14:creationId xmlns:p14="http://schemas.microsoft.com/office/powerpoint/2010/main" val="16367340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a:latin typeface="Droid Sans" panose="020B0606030804020204" pitchFamily="34" charset="0"/>
                <a:ea typeface="Droid Sans" panose="020B0606030804020204" pitchFamily="34" charset="0"/>
                <a:cs typeface="Droid Sans" panose="020B0606030804020204" pitchFamily="34" charset="0"/>
              </a:defRPr>
            </a:lvl1pPr>
          </a:lstStyle>
          <a:p>
            <a:r>
              <a:rPr lang="en-US" dirty="0" smtClean="0"/>
              <a:t>Click to edit Master title style</a:t>
            </a:r>
            <a:endParaRPr lang="id-ID" dirty="0"/>
          </a:p>
        </p:txBody>
      </p:sp>
      <p:sp>
        <p:nvSpPr>
          <p:cNvPr id="3" name="Content Placeholder 2"/>
          <p:cNvSpPr>
            <a:spLocks noGrp="1"/>
          </p:cNvSpPr>
          <p:nvPr>
            <p:ph sz="half" idx="1"/>
          </p:nvPr>
        </p:nvSpPr>
        <p:spPr>
          <a:xfrm>
            <a:off x="838200" y="1825625"/>
            <a:ext cx="5181600" cy="4351338"/>
          </a:xfrm>
        </p:spPr>
        <p:txBody>
          <a:bodyPr/>
          <a:lstStyle>
            <a:lvl1pPr>
              <a:defRPr>
                <a:latin typeface="Droid Sans" panose="020B0606030804020204" pitchFamily="34" charset="0"/>
                <a:ea typeface="Droid Sans" panose="020B0606030804020204" pitchFamily="34" charset="0"/>
                <a:cs typeface="Droid Sans" panose="020B0606030804020204" pitchFamily="34" charset="0"/>
              </a:defRPr>
            </a:lvl1pPr>
            <a:lvl2pPr>
              <a:defRPr>
                <a:latin typeface="Droid Sans" panose="020B0606030804020204" pitchFamily="34" charset="0"/>
                <a:ea typeface="Droid Sans" panose="020B0606030804020204" pitchFamily="34" charset="0"/>
                <a:cs typeface="Droid Sans" panose="020B0606030804020204" pitchFamily="34" charset="0"/>
              </a:defRPr>
            </a:lvl2pPr>
            <a:lvl3pPr>
              <a:defRPr>
                <a:latin typeface="Droid Sans" panose="020B0606030804020204" pitchFamily="34" charset="0"/>
                <a:ea typeface="Droid Sans" panose="020B0606030804020204" pitchFamily="34" charset="0"/>
                <a:cs typeface="Droid Sans" panose="020B0606030804020204" pitchFamily="34" charset="0"/>
              </a:defRPr>
            </a:lvl3pPr>
            <a:lvl4pPr>
              <a:defRPr>
                <a:latin typeface="Droid Sans" panose="020B0606030804020204" pitchFamily="34" charset="0"/>
                <a:ea typeface="Droid Sans" panose="020B0606030804020204" pitchFamily="34" charset="0"/>
                <a:cs typeface="Droid Sans" panose="020B0606030804020204" pitchFamily="34" charset="0"/>
              </a:defRPr>
            </a:lvl4pPr>
            <a:lvl5pPr>
              <a:defRPr>
                <a:latin typeface="Droid Sans" panose="020B0606030804020204" pitchFamily="34" charset="0"/>
                <a:ea typeface="Droid Sans" panose="020B0606030804020204" pitchFamily="34" charset="0"/>
                <a:cs typeface="Droid Sans" panose="020B0606030804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id-ID" dirty="0"/>
          </a:p>
        </p:txBody>
      </p:sp>
      <p:sp>
        <p:nvSpPr>
          <p:cNvPr id="4" name="Content Placeholder 3"/>
          <p:cNvSpPr>
            <a:spLocks noGrp="1"/>
          </p:cNvSpPr>
          <p:nvPr>
            <p:ph sz="half" idx="2"/>
          </p:nvPr>
        </p:nvSpPr>
        <p:spPr>
          <a:xfrm>
            <a:off x="6172200" y="1825625"/>
            <a:ext cx="5181600" cy="4351338"/>
          </a:xfrm>
        </p:spPr>
        <p:txBody>
          <a:bodyPr/>
          <a:lstStyle>
            <a:lvl1pPr>
              <a:defRPr>
                <a:latin typeface="Droid Sans" panose="020B0606030804020204" pitchFamily="34" charset="0"/>
                <a:ea typeface="Droid Sans" panose="020B0606030804020204" pitchFamily="34" charset="0"/>
                <a:cs typeface="Droid Sans" panose="020B0606030804020204" pitchFamily="34" charset="0"/>
              </a:defRPr>
            </a:lvl1pPr>
            <a:lvl2pPr>
              <a:defRPr>
                <a:latin typeface="Droid Sans" panose="020B0606030804020204" pitchFamily="34" charset="0"/>
                <a:ea typeface="Droid Sans" panose="020B0606030804020204" pitchFamily="34" charset="0"/>
                <a:cs typeface="Droid Sans" panose="020B0606030804020204" pitchFamily="34" charset="0"/>
              </a:defRPr>
            </a:lvl2pPr>
            <a:lvl3pPr>
              <a:defRPr>
                <a:latin typeface="Droid Sans" panose="020B0606030804020204" pitchFamily="34" charset="0"/>
                <a:ea typeface="Droid Sans" panose="020B0606030804020204" pitchFamily="34" charset="0"/>
                <a:cs typeface="Droid Sans" panose="020B0606030804020204" pitchFamily="34" charset="0"/>
              </a:defRPr>
            </a:lvl3pPr>
            <a:lvl4pPr>
              <a:defRPr>
                <a:latin typeface="Droid Sans" panose="020B0606030804020204" pitchFamily="34" charset="0"/>
                <a:ea typeface="Droid Sans" panose="020B0606030804020204" pitchFamily="34" charset="0"/>
                <a:cs typeface="Droid Sans" panose="020B0606030804020204" pitchFamily="34" charset="0"/>
              </a:defRPr>
            </a:lvl4pPr>
            <a:lvl5pPr>
              <a:defRPr>
                <a:latin typeface="Droid Sans" panose="020B0606030804020204" pitchFamily="34" charset="0"/>
                <a:ea typeface="Droid Sans" panose="020B0606030804020204" pitchFamily="34" charset="0"/>
                <a:cs typeface="Droid Sans" panose="020B0606030804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Date Placeholder 4"/>
          <p:cNvSpPr>
            <a:spLocks noGrp="1"/>
          </p:cNvSpPr>
          <p:nvPr>
            <p:ph type="dt" sz="half" idx="10"/>
          </p:nvPr>
        </p:nvSpPr>
        <p:spPr/>
        <p:txBody>
          <a:bodyPr/>
          <a:lstStyle/>
          <a:p>
            <a:fld id="{5C208656-60C4-4964-B2FB-99C59E70CD3D}" type="datetimeFigureOut">
              <a:rPr lang="id-ID" smtClean="0"/>
              <a:t>14/12/2020</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1AFBF794-8BA0-4BE4-AB32-5E6A70D31312}" type="slidenum">
              <a:rPr lang="id-ID" smtClean="0"/>
              <a:t>‹#›</a:t>
            </a:fld>
            <a:endParaRPr lang="id-ID"/>
          </a:p>
        </p:txBody>
      </p:sp>
    </p:spTree>
    <p:extLst>
      <p:ext uri="{BB962C8B-B14F-4D97-AF65-F5344CB8AC3E}">
        <p14:creationId xmlns:p14="http://schemas.microsoft.com/office/powerpoint/2010/main" val="418902701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lvl1pPr>
              <a:defRPr>
                <a:latin typeface="Droid Sans" panose="020B0606030804020204" pitchFamily="34" charset="0"/>
                <a:ea typeface="Droid Sans" panose="020B0606030804020204" pitchFamily="34" charset="0"/>
                <a:cs typeface="Droid Sans" panose="020B0606030804020204" pitchFamily="34" charset="0"/>
              </a:defRPr>
            </a:lvl1pPr>
          </a:lstStyle>
          <a:p>
            <a:r>
              <a:rPr lang="en-US" dirty="0" smtClean="0"/>
              <a:t>Click to edit Master title style</a:t>
            </a:r>
            <a:endParaRPr lang="id-ID"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atin typeface="Droid Sans" panose="020B0606030804020204" pitchFamily="34" charset="0"/>
                <a:ea typeface="Droid Sans" panose="020B0606030804020204" pitchFamily="34" charset="0"/>
                <a:cs typeface="Droid Sans" panose="020B0606030804020204"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lstStyle>
            <a:lvl1pPr>
              <a:defRPr>
                <a:latin typeface="Droid Sans" panose="020B0606030804020204" pitchFamily="34" charset="0"/>
                <a:ea typeface="Droid Sans" panose="020B0606030804020204" pitchFamily="34" charset="0"/>
                <a:cs typeface="Droid Sans" panose="020B0606030804020204" pitchFamily="34" charset="0"/>
              </a:defRPr>
            </a:lvl1pPr>
            <a:lvl2pPr>
              <a:defRPr>
                <a:latin typeface="Droid Sans" panose="020B0606030804020204" pitchFamily="34" charset="0"/>
                <a:ea typeface="Droid Sans" panose="020B0606030804020204" pitchFamily="34" charset="0"/>
                <a:cs typeface="Droid Sans" panose="020B0606030804020204" pitchFamily="34" charset="0"/>
              </a:defRPr>
            </a:lvl2pPr>
            <a:lvl3pPr>
              <a:defRPr>
                <a:latin typeface="Droid Sans" panose="020B0606030804020204" pitchFamily="34" charset="0"/>
                <a:ea typeface="Droid Sans" panose="020B0606030804020204" pitchFamily="34" charset="0"/>
                <a:cs typeface="Droid Sans" panose="020B0606030804020204" pitchFamily="34" charset="0"/>
              </a:defRPr>
            </a:lvl3pPr>
            <a:lvl4pPr>
              <a:defRPr>
                <a:latin typeface="Droid Sans" panose="020B0606030804020204" pitchFamily="34" charset="0"/>
                <a:ea typeface="Droid Sans" panose="020B0606030804020204" pitchFamily="34" charset="0"/>
                <a:cs typeface="Droid Sans" panose="020B0606030804020204" pitchFamily="34" charset="0"/>
              </a:defRPr>
            </a:lvl4pPr>
            <a:lvl5pPr>
              <a:defRPr>
                <a:latin typeface="Droid Sans" panose="020B0606030804020204" pitchFamily="34" charset="0"/>
                <a:ea typeface="Droid Sans" panose="020B0606030804020204" pitchFamily="34" charset="0"/>
                <a:cs typeface="Droid Sans" panose="020B0606030804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atin typeface="Droid Sans" panose="020B0606030804020204" pitchFamily="34" charset="0"/>
                <a:ea typeface="Droid Sans" panose="020B0606030804020204" pitchFamily="34" charset="0"/>
                <a:cs typeface="Droid Sans" panose="020B0606030804020204"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1" y="2505075"/>
            <a:ext cx="5183188" cy="3684588"/>
          </a:xfrm>
        </p:spPr>
        <p:txBody>
          <a:bodyPr/>
          <a:lstStyle>
            <a:lvl1pPr>
              <a:defRPr>
                <a:latin typeface="Droid Sans" panose="020B0606030804020204" pitchFamily="34" charset="0"/>
                <a:ea typeface="Droid Sans" panose="020B0606030804020204" pitchFamily="34" charset="0"/>
                <a:cs typeface="Droid Sans" panose="020B0606030804020204" pitchFamily="34" charset="0"/>
              </a:defRPr>
            </a:lvl1pPr>
            <a:lvl2pPr>
              <a:defRPr>
                <a:latin typeface="Droid Sans" panose="020B0606030804020204" pitchFamily="34" charset="0"/>
                <a:ea typeface="Droid Sans" panose="020B0606030804020204" pitchFamily="34" charset="0"/>
                <a:cs typeface="Droid Sans" panose="020B0606030804020204" pitchFamily="34" charset="0"/>
              </a:defRPr>
            </a:lvl2pPr>
            <a:lvl3pPr>
              <a:defRPr>
                <a:latin typeface="Droid Sans" panose="020B0606030804020204" pitchFamily="34" charset="0"/>
                <a:ea typeface="Droid Sans" panose="020B0606030804020204" pitchFamily="34" charset="0"/>
                <a:cs typeface="Droid Sans" panose="020B0606030804020204" pitchFamily="34" charset="0"/>
              </a:defRPr>
            </a:lvl3pPr>
            <a:lvl4pPr>
              <a:defRPr>
                <a:latin typeface="Droid Sans" panose="020B0606030804020204" pitchFamily="34" charset="0"/>
                <a:ea typeface="Droid Sans" panose="020B0606030804020204" pitchFamily="34" charset="0"/>
                <a:cs typeface="Droid Sans" panose="020B0606030804020204" pitchFamily="34" charset="0"/>
              </a:defRPr>
            </a:lvl4pPr>
            <a:lvl5pPr>
              <a:defRPr>
                <a:latin typeface="Droid Sans" panose="020B0606030804020204" pitchFamily="34" charset="0"/>
                <a:ea typeface="Droid Sans" panose="020B0606030804020204" pitchFamily="34" charset="0"/>
                <a:cs typeface="Droid Sans" panose="020B0606030804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7" name="Date Placeholder 6"/>
          <p:cNvSpPr>
            <a:spLocks noGrp="1"/>
          </p:cNvSpPr>
          <p:nvPr>
            <p:ph type="dt" sz="half" idx="10"/>
          </p:nvPr>
        </p:nvSpPr>
        <p:spPr/>
        <p:txBody>
          <a:bodyPr/>
          <a:lstStyle>
            <a:lvl1pPr>
              <a:defRPr>
                <a:latin typeface="Droid Sans" panose="020B0606030804020204" pitchFamily="34" charset="0"/>
                <a:ea typeface="Droid Sans" panose="020B0606030804020204" pitchFamily="34" charset="0"/>
                <a:cs typeface="Droid Sans" panose="020B0606030804020204" pitchFamily="34" charset="0"/>
              </a:defRPr>
            </a:lvl1pPr>
          </a:lstStyle>
          <a:p>
            <a:fld id="{5C208656-60C4-4964-B2FB-99C59E70CD3D}" type="datetimeFigureOut">
              <a:rPr lang="id-ID" smtClean="0"/>
              <a:pPr/>
              <a:t>14/12/2020</a:t>
            </a:fld>
            <a:endParaRPr lang="id-ID"/>
          </a:p>
        </p:txBody>
      </p:sp>
      <p:sp>
        <p:nvSpPr>
          <p:cNvPr id="8" name="Footer Placeholder 7"/>
          <p:cNvSpPr>
            <a:spLocks noGrp="1"/>
          </p:cNvSpPr>
          <p:nvPr>
            <p:ph type="ftr" sz="quarter" idx="11"/>
          </p:nvPr>
        </p:nvSpPr>
        <p:spPr/>
        <p:txBody>
          <a:bodyPr/>
          <a:lstStyle>
            <a:lvl1pPr>
              <a:defRPr>
                <a:latin typeface="Droid Sans" panose="020B0606030804020204" pitchFamily="34" charset="0"/>
                <a:ea typeface="Droid Sans" panose="020B0606030804020204" pitchFamily="34" charset="0"/>
                <a:cs typeface="Droid Sans" panose="020B0606030804020204" pitchFamily="34" charset="0"/>
              </a:defRPr>
            </a:lvl1pPr>
          </a:lstStyle>
          <a:p>
            <a:endParaRPr lang="id-ID"/>
          </a:p>
        </p:txBody>
      </p:sp>
      <p:sp>
        <p:nvSpPr>
          <p:cNvPr id="9" name="Slide Number Placeholder 8"/>
          <p:cNvSpPr>
            <a:spLocks noGrp="1"/>
          </p:cNvSpPr>
          <p:nvPr>
            <p:ph type="sldNum" sz="quarter" idx="12"/>
          </p:nvPr>
        </p:nvSpPr>
        <p:spPr/>
        <p:txBody>
          <a:bodyPr/>
          <a:lstStyle>
            <a:lvl1pPr>
              <a:defRPr>
                <a:latin typeface="Droid Sans" panose="020B0606030804020204" pitchFamily="34" charset="0"/>
                <a:ea typeface="Droid Sans" panose="020B0606030804020204" pitchFamily="34" charset="0"/>
                <a:cs typeface="Droid Sans" panose="020B0606030804020204" pitchFamily="34" charset="0"/>
              </a:defRPr>
            </a:lvl1pPr>
          </a:lstStyle>
          <a:p>
            <a:fld id="{1AFBF794-8BA0-4BE4-AB32-5E6A70D31312}" type="slidenum">
              <a:rPr lang="id-ID" smtClean="0"/>
              <a:pPr/>
              <a:t>‹#›</a:t>
            </a:fld>
            <a:endParaRPr lang="id-ID"/>
          </a:p>
        </p:txBody>
      </p:sp>
    </p:spTree>
    <p:extLst>
      <p:ext uri="{BB962C8B-B14F-4D97-AF65-F5344CB8AC3E}">
        <p14:creationId xmlns:p14="http://schemas.microsoft.com/office/powerpoint/2010/main" val="170874659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Date Placeholder 2"/>
          <p:cNvSpPr>
            <a:spLocks noGrp="1"/>
          </p:cNvSpPr>
          <p:nvPr>
            <p:ph type="dt" sz="half" idx="10"/>
          </p:nvPr>
        </p:nvSpPr>
        <p:spPr/>
        <p:txBody>
          <a:bodyPr/>
          <a:lstStyle/>
          <a:p>
            <a:fld id="{5C208656-60C4-4964-B2FB-99C59E70CD3D}" type="datetimeFigureOut">
              <a:rPr lang="id-ID" smtClean="0"/>
              <a:t>14/12/2020</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1AFBF794-8BA0-4BE4-AB32-5E6A70D31312}" type="slidenum">
              <a:rPr lang="id-ID" smtClean="0"/>
              <a:t>‹#›</a:t>
            </a:fld>
            <a:endParaRPr lang="id-ID"/>
          </a:p>
        </p:txBody>
      </p:sp>
    </p:spTree>
    <p:extLst>
      <p:ext uri="{BB962C8B-B14F-4D97-AF65-F5344CB8AC3E}">
        <p14:creationId xmlns:p14="http://schemas.microsoft.com/office/powerpoint/2010/main" val="189077205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208656-60C4-4964-B2FB-99C59E70CD3D}" type="datetimeFigureOut">
              <a:rPr lang="id-ID" smtClean="0"/>
              <a:t>14/12/2020</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1AFBF794-8BA0-4BE4-AB32-5E6A70D31312}" type="slidenum">
              <a:rPr lang="id-ID" smtClean="0"/>
              <a:t>‹#›</a:t>
            </a:fld>
            <a:endParaRPr lang="id-ID"/>
          </a:p>
        </p:txBody>
      </p:sp>
    </p:spTree>
    <p:extLst>
      <p:ext uri="{BB962C8B-B14F-4D97-AF65-F5344CB8AC3E}">
        <p14:creationId xmlns:p14="http://schemas.microsoft.com/office/powerpoint/2010/main" val="279810109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id-ID"/>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C208656-60C4-4964-B2FB-99C59E70CD3D}" type="datetimeFigureOut">
              <a:rPr lang="id-ID" smtClean="0"/>
              <a:t>14/12/2020</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1AFBF794-8BA0-4BE4-AB32-5E6A70D31312}" type="slidenum">
              <a:rPr lang="id-ID" smtClean="0"/>
              <a:t>‹#›</a:t>
            </a:fld>
            <a:endParaRPr lang="id-ID"/>
          </a:p>
        </p:txBody>
      </p:sp>
    </p:spTree>
    <p:extLst>
      <p:ext uri="{BB962C8B-B14F-4D97-AF65-F5344CB8AC3E}">
        <p14:creationId xmlns:p14="http://schemas.microsoft.com/office/powerpoint/2010/main" val="288623879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id-ID"/>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id-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C208656-60C4-4964-B2FB-99C59E70CD3D}" type="datetimeFigureOut">
              <a:rPr lang="id-ID" smtClean="0"/>
              <a:t>14/12/2020</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1AFBF794-8BA0-4BE4-AB32-5E6A70D31312}" type="slidenum">
              <a:rPr lang="id-ID" smtClean="0"/>
              <a:t>‹#›</a:t>
            </a:fld>
            <a:endParaRPr lang="id-ID"/>
          </a:p>
        </p:txBody>
      </p:sp>
    </p:spTree>
    <p:extLst>
      <p:ext uri="{BB962C8B-B14F-4D97-AF65-F5344CB8AC3E}">
        <p14:creationId xmlns:p14="http://schemas.microsoft.com/office/powerpoint/2010/main" val="186919639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id-ID"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Droid Sans" panose="020B0606030804020204" pitchFamily="34" charset="0"/>
                <a:ea typeface="Droid Sans" panose="020B0606030804020204" pitchFamily="34" charset="0"/>
                <a:cs typeface="Droid Sans" panose="020B0606030804020204" pitchFamily="34" charset="0"/>
              </a:defRPr>
            </a:lvl1pPr>
          </a:lstStyle>
          <a:p>
            <a:fld id="{5C208656-60C4-4964-B2FB-99C59E70CD3D}" type="datetimeFigureOut">
              <a:rPr lang="id-ID" smtClean="0"/>
              <a:pPr/>
              <a:t>14/12/2020</a:t>
            </a:fld>
            <a:endParaRPr lang="id-ID"/>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Droid Sans" panose="020B0606030804020204" pitchFamily="34" charset="0"/>
                <a:ea typeface="Droid Sans" panose="020B0606030804020204" pitchFamily="34" charset="0"/>
                <a:cs typeface="Droid Sans" panose="020B0606030804020204" pitchFamily="34" charset="0"/>
              </a:defRPr>
            </a:lvl1pPr>
          </a:lstStyle>
          <a:p>
            <a:endParaRPr lang="id-ID"/>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Droid Sans" panose="020B0606030804020204" pitchFamily="34" charset="0"/>
                <a:ea typeface="Droid Sans" panose="020B0606030804020204" pitchFamily="34" charset="0"/>
                <a:cs typeface="Droid Sans" panose="020B0606030804020204" pitchFamily="34" charset="0"/>
              </a:defRPr>
            </a:lvl1pPr>
          </a:lstStyle>
          <a:p>
            <a:fld id="{1AFBF794-8BA0-4BE4-AB32-5E6A70D31312}" type="slidenum">
              <a:rPr lang="id-ID" smtClean="0"/>
              <a:pPr/>
              <a:t>‹#›</a:t>
            </a:fld>
            <a:endParaRPr lang="id-ID"/>
          </a:p>
        </p:txBody>
      </p:sp>
    </p:spTree>
    <p:extLst>
      <p:ext uri="{BB962C8B-B14F-4D97-AF65-F5344CB8AC3E}">
        <p14:creationId xmlns:p14="http://schemas.microsoft.com/office/powerpoint/2010/main" val="27262092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xStyles>
    <p:titleStyle>
      <a:lvl1pPr algn="l" defTabSz="914377" rtl="0" eaLnBrk="1" latinLnBrk="0" hangingPunct="1">
        <a:lnSpc>
          <a:spcPct val="90000"/>
        </a:lnSpc>
        <a:spcBef>
          <a:spcPct val="0"/>
        </a:spcBef>
        <a:buNone/>
        <a:defRPr sz="4400" kern="1200">
          <a:solidFill>
            <a:schemeClr val="tx1"/>
          </a:solidFill>
          <a:latin typeface="Droid Sans" panose="020B0606030804020204" pitchFamily="34" charset="0"/>
          <a:ea typeface="Droid Sans" panose="020B0606030804020204" pitchFamily="34" charset="0"/>
          <a:cs typeface="Droid Sans" panose="020B0606030804020204" pitchFamily="34"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Droid Sans" panose="020B0606030804020204" pitchFamily="34" charset="0"/>
          <a:ea typeface="Droid Sans" panose="020B0606030804020204" pitchFamily="34" charset="0"/>
          <a:cs typeface="Droid Sans" panose="020B0606030804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Droid Sans" panose="020B0606030804020204" pitchFamily="34" charset="0"/>
          <a:ea typeface="Droid Sans" panose="020B0606030804020204" pitchFamily="34" charset="0"/>
          <a:cs typeface="Droid Sans" panose="020B0606030804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Droid Sans" panose="020B0606030804020204" pitchFamily="34" charset="0"/>
          <a:ea typeface="Droid Sans" panose="020B0606030804020204" pitchFamily="34" charset="0"/>
          <a:cs typeface="Droid Sans" panose="020B0606030804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Droid Sans" panose="020B0606030804020204" pitchFamily="34" charset="0"/>
          <a:ea typeface="Droid Sans" panose="020B0606030804020204" pitchFamily="34" charset="0"/>
          <a:cs typeface="Droid Sans" panose="020B0606030804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Droid Sans" panose="020B0606030804020204" pitchFamily="34" charset="0"/>
          <a:ea typeface="Droid Sans" panose="020B0606030804020204" pitchFamily="34" charset="0"/>
          <a:cs typeface="Droid Sans" panose="020B0606030804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watch?v=uoKsY9HDk6o&amp;t=6s" TargetMode="External"/><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Mr71jrkzWq8" TargetMode="External"/><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3XB-ygEJ93A" TargetMode="External"/><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youtu.be/8UQN8quZXKs"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2kSl1QOt96k" TargetMode="External"/><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43.jpeg"/><Relationship Id="rId4" Type="http://schemas.openxmlformats.org/officeDocument/2006/relationships/image" Target="../media/image42.jpeg"/></Relationships>
</file>

<file path=ppt/slides/_rels/slide28.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ozLaklIFWUI" TargetMode="External"/><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47.jpg"/></Relationships>
</file>

<file path=ppt/slides/_rels/slide31.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48.png"/><Relationship Id="rId7" Type="http://schemas.openxmlformats.org/officeDocument/2006/relationships/image" Target="../media/image52.jpe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51.jpeg"/><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7.xml"/><Relationship Id="rId7" Type="http://schemas.openxmlformats.org/officeDocument/2006/relationships/image" Target="../media/image57.wmf"/><Relationship Id="rId12"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59.png"/><Relationship Id="rId5" Type="http://schemas.openxmlformats.org/officeDocument/2006/relationships/image" Target="../media/image56.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image" Target="../media/image63.wmf"/><Relationship Id="rId7" Type="http://schemas.openxmlformats.org/officeDocument/2006/relationships/image" Target="../media/image67.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jpeg"/><Relationship Id="rId9" Type="http://schemas.openxmlformats.org/officeDocument/2006/relationships/image" Target="../media/image69.jpeg"/></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2" Type="http://schemas.openxmlformats.org/officeDocument/2006/relationships/image" Target="../media/image12.ji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image" Target="../media/image72.png"/><Relationship Id="rId7" Type="http://schemas.openxmlformats.org/officeDocument/2006/relationships/image" Target="../media/image76.w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5.jpeg"/><Relationship Id="rId5" Type="http://schemas.openxmlformats.org/officeDocument/2006/relationships/image" Target="../media/image74.jpeg"/><Relationship Id="rId4" Type="http://schemas.openxmlformats.org/officeDocument/2006/relationships/image" Target="../media/image73.jpeg"/></Relationships>
</file>

<file path=ppt/slides/_rels/slide4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1.jpeg"/><Relationship Id="rId5" Type="http://schemas.openxmlformats.org/officeDocument/2006/relationships/image" Target="../media/image80.png"/><Relationship Id="rId4" Type="http://schemas.openxmlformats.org/officeDocument/2006/relationships/image" Target="../media/image79.png"/></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wmf"/></Relationships>
</file>

<file path=ppt/slides/_rels/slide43.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4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cloud.google.com/vision/"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aws.amazon.com/rekognition/"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azure.microsoft.com/en-in/services/cognitive-services/computer-vision/"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3" Type="http://schemas.openxmlformats.org/officeDocument/2006/relationships/hyperlink" Target="http://slazebni.cs.illinois.edu/spring16/" TargetMode="External"/><Relationship Id="rId2" Type="http://schemas.openxmlformats.org/officeDocument/2006/relationships/hyperlink" Target="http://www.kemenperin.go.id/download/18384" TargetMode="External"/><Relationship Id="rId1" Type="http://schemas.openxmlformats.org/officeDocument/2006/relationships/slideLayout" Target="../slideLayouts/slideLayout2.xml"/><Relationship Id="rId5" Type="http://schemas.openxmlformats.org/officeDocument/2006/relationships/hyperlink" Target="https://en.wikipedia.org/wiki/Computer_vision" TargetMode="External"/><Relationship Id="rId4" Type="http://schemas.openxmlformats.org/officeDocument/2006/relationships/hyperlink" Target="https://hub.packtpub.com/top-10-computer-vision-tools/" TargetMode="External"/></Relationships>
</file>

<file path=ppt/slides/_rels/slide5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t="-6000" b="-6000"/>
          </a:stretch>
        </a:blipFill>
        <a:effectLst/>
      </p:bgPr>
    </p:bg>
    <p:spTree>
      <p:nvGrpSpPr>
        <p:cNvPr id="1" name=""/>
        <p:cNvGrpSpPr/>
        <p:nvPr/>
      </p:nvGrpSpPr>
      <p:grpSpPr>
        <a:xfrm>
          <a:off x="0" y="0"/>
          <a:ext cx="0" cy="0"/>
          <a:chOff x="0" y="0"/>
          <a:chExt cx="0" cy="0"/>
        </a:xfrm>
      </p:grpSpPr>
      <p:sp>
        <p:nvSpPr>
          <p:cNvPr id="4" name="TextBox 3"/>
          <p:cNvSpPr txBox="1"/>
          <p:nvPr/>
        </p:nvSpPr>
        <p:spPr>
          <a:xfrm>
            <a:off x="578224" y="1518982"/>
            <a:ext cx="11013141" cy="2123658"/>
          </a:xfrm>
          <a:prstGeom prst="rect">
            <a:avLst/>
          </a:prstGeom>
          <a:noFill/>
        </p:spPr>
        <p:txBody>
          <a:bodyPr wrap="square" rtlCol="0">
            <a:spAutoFit/>
          </a:bodyPr>
          <a:lstStyle/>
          <a:p>
            <a:pPr algn="ctr"/>
            <a:r>
              <a:rPr lang="en-US" sz="6600" smtClean="0">
                <a:solidFill>
                  <a:schemeClr val="bg1"/>
                </a:solidFill>
                <a:latin typeface="+mj-lt"/>
              </a:rPr>
              <a:t>Pengantar </a:t>
            </a:r>
            <a:br>
              <a:rPr lang="en-US" sz="6600" smtClean="0">
                <a:solidFill>
                  <a:schemeClr val="bg1"/>
                </a:solidFill>
                <a:latin typeface="+mj-lt"/>
              </a:rPr>
            </a:br>
            <a:r>
              <a:rPr lang="en-US" sz="6600" smtClean="0">
                <a:solidFill>
                  <a:schemeClr val="bg1"/>
                </a:solidFill>
                <a:latin typeface="+mj-lt"/>
              </a:rPr>
              <a:t>Computer </a:t>
            </a:r>
            <a:r>
              <a:rPr lang="en-US" sz="6600" smtClean="0">
                <a:solidFill>
                  <a:schemeClr val="bg1"/>
                </a:solidFill>
                <a:latin typeface="+mj-lt"/>
              </a:rPr>
              <a:t>Vision </a:t>
            </a:r>
            <a:endParaRPr lang="id-ID" sz="6600" dirty="0">
              <a:solidFill>
                <a:schemeClr val="bg1"/>
              </a:solidFill>
              <a:latin typeface="+mj-lt"/>
            </a:endParaRPr>
          </a:p>
        </p:txBody>
      </p:sp>
      <p:sp>
        <p:nvSpPr>
          <p:cNvPr id="7" name="Rectangle 6"/>
          <p:cNvSpPr/>
          <p:nvPr/>
        </p:nvSpPr>
        <p:spPr>
          <a:xfrm>
            <a:off x="0" y="5822576"/>
            <a:ext cx="12192000" cy="10354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TextBox 9"/>
          <p:cNvSpPr txBox="1"/>
          <p:nvPr/>
        </p:nvSpPr>
        <p:spPr>
          <a:xfrm>
            <a:off x="4553498" y="5899326"/>
            <a:ext cx="7306808" cy="461665"/>
          </a:xfrm>
          <a:prstGeom prst="rect">
            <a:avLst/>
          </a:prstGeom>
          <a:noFill/>
        </p:spPr>
        <p:txBody>
          <a:bodyPr wrap="none" rtlCol="0">
            <a:spAutoFit/>
          </a:bodyPr>
          <a:lstStyle/>
          <a:p>
            <a:pPr algn="r"/>
            <a:r>
              <a:rPr lang="en-US" sz="2400" b="1" smtClean="0">
                <a:latin typeface="Droid Sans" panose="020B0606030804020204" pitchFamily="34" charset="0"/>
                <a:ea typeface="Droid Sans" panose="020B0606030804020204" pitchFamily="34" charset="0"/>
                <a:cs typeface="Droid Sans" panose="020B0606030804020204" pitchFamily="34" charset="0"/>
              </a:rPr>
              <a:t>Dr. Achmad Solichin, S.Kom., M.T.I. </a:t>
            </a:r>
            <a:r>
              <a:rPr lang="en-US" sz="2400" b="1" dirty="0">
                <a:latin typeface="Droid Sans" panose="020B0606030804020204" pitchFamily="34" charset="0"/>
                <a:ea typeface="Droid Sans" panose="020B0606030804020204" pitchFamily="34" charset="0"/>
                <a:cs typeface="Droid Sans" panose="020B0606030804020204" pitchFamily="34" charset="0"/>
              </a:rPr>
              <a:t>| @</a:t>
            </a:r>
            <a:r>
              <a:rPr lang="en-US" sz="2400" b="1" dirty="0" err="1">
                <a:latin typeface="Droid Sans" panose="020B0606030804020204" pitchFamily="34" charset="0"/>
                <a:ea typeface="Droid Sans" panose="020B0606030804020204" pitchFamily="34" charset="0"/>
                <a:cs typeface="Droid Sans" panose="020B0606030804020204" pitchFamily="34" charset="0"/>
              </a:rPr>
              <a:t>achmatim</a:t>
            </a:r>
            <a:endParaRPr lang="id-ID" sz="2400" b="1" dirty="0">
              <a:latin typeface="Droid Sans" panose="020B0606030804020204" pitchFamily="34" charset="0"/>
              <a:ea typeface="Droid Sans" panose="020B0606030804020204" pitchFamily="34" charset="0"/>
              <a:cs typeface="Droid Sans" panose="020B0606030804020204" pitchFamily="34" charset="0"/>
            </a:endParaRPr>
          </a:p>
        </p:txBody>
      </p:sp>
      <p:sp>
        <p:nvSpPr>
          <p:cNvPr id="11" name="TextBox 10"/>
          <p:cNvSpPr txBox="1"/>
          <p:nvPr/>
        </p:nvSpPr>
        <p:spPr>
          <a:xfrm>
            <a:off x="7293384" y="6314434"/>
            <a:ext cx="4566922" cy="461665"/>
          </a:xfrm>
          <a:prstGeom prst="rect">
            <a:avLst/>
          </a:prstGeom>
          <a:noFill/>
        </p:spPr>
        <p:txBody>
          <a:bodyPr wrap="square" rtlCol="0">
            <a:spAutoFit/>
          </a:bodyPr>
          <a:lstStyle/>
          <a:p>
            <a:pPr algn="r"/>
            <a:r>
              <a:rPr lang="en-US" sz="2400" b="1" smtClean="0">
                <a:latin typeface="Droid Sans" panose="020B0606030804020204" pitchFamily="34" charset="0"/>
                <a:ea typeface="Droid Sans" panose="020B0606030804020204" pitchFamily="34" charset="0"/>
                <a:cs typeface="Droid Sans" panose="020B0606030804020204" pitchFamily="34" charset="0"/>
              </a:rPr>
              <a:t>Universitas Budi Luhur</a:t>
            </a:r>
            <a:endParaRPr lang="id-ID" sz="2400" b="1" dirty="0">
              <a:latin typeface="Droid Sans" panose="020B0606030804020204" pitchFamily="34" charset="0"/>
              <a:ea typeface="Droid Sans" panose="020B0606030804020204" pitchFamily="34" charset="0"/>
              <a:cs typeface="Droid Sans" panose="020B0606030804020204" pitchFamily="34" charset="0"/>
            </a:endParaRPr>
          </a:p>
        </p:txBody>
      </p:sp>
      <p:sp>
        <p:nvSpPr>
          <p:cNvPr id="12" name="TextBox 11"/>
          <p:cNvSpPr txBox="1"/>
          <p:nvPr/>
        </p:nvSpPr>
        <p:spPr>
          <a:xfrm>
            <a:off x="3307456" y="3937877"/>
            <a:ext cx="5554726" cy="954107"/>
          </a:xfrm>
          <a:prstGeom prst="rect">
            <a:avLst/>
          </a:prstGeom>
          <a:noFill/>
        </p:spPr>
        <p:txBody>
          <a:bodyPr wrap="none" rtlCol="0">
            <a:spAutoFit/>
          </a:bodyPr>
          <a:lstStyle/>
          <a:p>
            <a:pPr algn="ctr"/>
            <a:r>
              <a:rPr lang="en-US" sz="2800" smtClean="0">
                <a:solidFill>
                  <a:schemeClr val="bg1"/>
                </a:solidFill>
                <a:latin typeface="Titillium Lt" panose="00000400000000000000" pitchFamily="50" charset="0"/>
              </a:rPr>
              <a:t>Kecerdasan </a:t>
            </a:r>
            <a:r>
              <a:rPr lang="en-US" sz="2800">
                <a:solidFill>
                  <a:schemeClr val="bg1"/>
                </a:solidFill>
                <a:latin typeface="Titillium Lt" panose="00000400000000000000" pitchFamily="50" charset="0"/>
              </a:rPr>
              <a:t>Tiruan </a:t>
            </a:r>
            <a:r>
              <a:rPr lang="en-US" sz="2800">
                <a:solidFill>
                  <a:schemeClr val="bg1"/>
                </a:solidFill>
                <a:latin typeface="Titillium Lt" panose="00000400000000000000" pitchFamily="50" charset="0"/>
              </a:rPr>
              <a:t>(</a:t>
            </a:r>
            <a:r>
              <a:rPr lang="en-US" sz="2800" smtClean="0">
                <a:solidFill>
                  <a:schemeClr val="bg1"/>
                </a:solidFill>
                <a:latin typeface="Titillium Lt" panose="00000400000000000000" pitchFamily="50" charset="0"/>
              </a:rPr>
              <a:t>KP045)</a:t>
            </a:r>
          </a:p>
          <a:p>
            <a:pPr algn="ctr"/>
            <a:r>
              <a:rPr lang="en-US" sz="2800" smtClean="0">
                <a:solidFill>
                  <a:schemeClr val="bg1"/>
                </a:solidFill>
                <a:latin typeface="Titillium Lt" panose="00000400000000000000" pitchFamily="50" charset="0"/>
              </a:rPr>
              <a:t>Universitas Budi Luhur</a:t>
            </a:r>
            <a:endParaRPr lang="id-ID" sz="2800" dirty="0">
              <a:solidFill>
                <a:schemeClr val="bg1"/>
              </a:solidFill>
              <a:latin typeface="Titillium Lt" panose="00000400000000000000" pitchFamily="50" charset="0"/>
            </a:endParaRP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4745" y="5894259"/>
            <a:ext cx="881840" cy="881840"/>
          </a:xfrm>
          <a:prstGeom prst="rect">
            <a:avLst/>
          </a:prstGeom>
        </p:spPr>
      </p:pic>
    </p:spTree>
    <p:extLst>
      <p:ext uri="{BB962C8B-B14F-4D97-AF65-F5344CB8AC3E}">
        <p14:creationId xmlns:p14="http://schemas.microsoft.com/office/powerpoint/2010/main" val="103978469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mputer vision"/>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17363" y="321987"/>
            <a:ext cx="6676149" cy="628655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p:cNvSpPr txBox="1">
            <a:spLocks/>
          </p:cNvSpPr>
          <p:nvPr/>
        </p:nvSpPr>
        <p:spPr>
          <a:xfrm>
            <a:off x="0" y="0"/>
            <a:ext cx="4151586" cy="6858000"/>
          </a:xfrm>
          <a:prstGeom prst="rect">
            <a:avLst/>
          </a:prstGeom>
          <a:solidFill>
            <a:srgbClr val="0070C0"/>
          </a:solidFill>
        </p:spPr>
        <p:txBody>
          <a:bodyPr anchor="ctr" anchorCtr="0"/>
          <a:lstStyle>
            <a:lvl1pPr algn="l" defTabSz="914377" rtl="0" eaLnBrk="1" latinLnBrk="0" hangingPunct="1">
              <a:lnSpc>
                <a:spcPct val="90000"/>
              </a:lnSpc>
              <a:spcBef>
                <a:spcPct val="0"/>
              </a:spcBef>
              <a:buNone/>
              <a:defRPr sz="4400" kern="1200">
                <a:solidFill>
                  <a:schemeClr val="tx1"/>
                </a:solidFill>
                <a:latin typeface="Droid Sans" panose="020B0606030804020204" pitchFamily="34" charset="0"/>
                <a:ea typeface="Droid Sans" panose="020B0606030804020204" pitchFamily="34" charset="0"/>
                <a:cs typeface="Droid Sans" panose="020B0606030804020204" pitchFamily="34" charset="0"/>
              </a:defRPr>
            </a:lvl1pPr>
          </a:lstStyle>
          <a:p>
            <a:pPr algn="ctr"/>
            <a:r>
              <a:rPr lang="en-US" sz="4000" smtClean="0">
                <a:solidFill>
                  <a:schemeClr val="bg1"/>
                </a:solidFill>
              </a:rPr>
              <a:t>Computer vision melibatkan banyak disiplin ilmu</a:t>
            </a:r>
            <a:endParaRPr lang="id-ID" sz="4000" dirty="0">
              <a:solidFill>
                <a:schemeClr val="bg1"/>
              </a:solidFill>
            </a:endParaRPr>
          </a:p>
        </p:txBody>
      </p:sp>
    </p:spTree>
    <p:extLst>
      <p:ext uri="{BB962C8B-B14F-4D97-AF65-F5344CB8AC3E}">
        <p14:creationId xmlns:p14="http://schemas.microsoft.com/office/powerpoint/2010/main" val="128186939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pic>
        <p:nvPicPr>
          <p:cNvPr id="8196"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182711" y="1859589"/>
            <a:ext cx="3890125" cy="3918771"/>
          </a:xfrm>
          <a:prstGeom prst="rect">
            <a:avLst/>
          </a:prstGeom>
          <a:noFill/>
          <a:ln w="9525">
            <a:noFill/>
            <a:miter lim="800000"/>
            <a:headEnd/>
            <a:tailEnd/>
          </a:ln>
        </p:spPr>
      </p:pic>
      <p:sp>
        <p:nvSpPr>
          <p:cNvPr id="8197" name="Text Box 5"/>
          <p:cNvSpPr txBox="1">
            <a:spLocks noChangeArrowheads="1"/>
          </p:cNvSpPr>
          <p:nvPr/>
        </p:nvSpPr>
        <p:spPr bwMode="auto">
          <a:xfrm>
            <a:off x="2404461" y="5928727"/>
            <a:ext cx="2701381" cy="461665"/>
          </a:xfrm>
          <a:prstGeom prst="rect">
            <a:avLst/>
          </a:prstGeom>
          <a:noFill/>
          <a:ln w="9525">
            <a:noFill/>
            <a:miter lim="800000"/>
            <a:headEnd/>
            <a:tailEnd/>
          </a:ln>
        </p:spPr>
        <p:txBody>
          <a:bodyPr wrap="none">
            <a:spAutoFit/>
          </a:bodyPr>
          <a:lstStyle/>
          <a:p>
            <a:pPr algn="l">
              <a:spcBef>
                <a:spcPct val="0"/>
              </a:spcBef>
            </a:pPr>
            <a:r>
              <a:rPr lang="en-US" sz="2400" smtClean="0">
                <a:solidFill>
                  <a:schemeClr val="bg1"/>
                </a:solidFill>
              </a:rPr>
              <a:t>Apa yang kita lihat</a:t>
            </a:r>
            <a:endParaRPr lang="en-US" sz="2400">
              <a:solidFill>
                <a:schemeClr val="bg1"/>
              </a:solidFill>
            </a:endParaRPr>
          </a:p>
        </p:txBody>
      </p:sp>
      <p:sp>
        <p:nvSpPr>
          <p:cNvPr id="8198" name="Text Box 6"/>
          <p:cNvSpPr txBox="1">
            <a:spLocks noChangeArrowheads="1"/>
          </p:cNvSpPr>
          <p:nvPr/>
        </p:nvSpPr>
        <p:spPr bwMode="auto">
          <a:xfrm>
            <a:off x="6182711" y="5928727"/>
            <a:ext cx="3506088" cy="461665"/>
          </a:xfrm>
          <a:prstGeom prst="rect">
            <a:avLst/>
          </a:prstGeom>
          <a:noFill/>
          <a:ln w="9525">
            <a:noFill/>
            <a:miter lim="800000"/>
            <a:headEnd/>
            <a:tailEnd/>
          </a:ln>
        </p:spPr>
        <p:txBody>
          <a:bodyPr wrap="none">
            <a:spAutoFit/>
          </a:bodyPr>
          <a:lstStyle/>
          <a:p>
            <a:pPr algn="l">
              <a:spcBef>
                <a:spcPct val="0"/>
              </a:spcBef>
            </a:pPr>
            <a:r>
              <a:rPr lang="en-US" sz="2400" smtClean="0">
                <a:solidFill>
                  <a:schemeClr val="bg1"/>
                </a:solidFill>
              </a:rPr>
              <a:t>Apa yang komputer lihat</a:t>
            </a:r>
            <a:endParaRPr lang="en-US" sz="2400">
              <a:solidFill>
                <a:schemeClr val="bg1"/>
              </a:solidFill>
            </a:endParaRPr>
          </a:p>
        </p:txBody>
      </p:sp>
      <p:pic>
        <p:nvPicPr>
          <p:cNvPr id="8199" name="Picture 7" descr="U121"/>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2296512" y="1873877"/>
            <a:ext cx="3042885" cy="3904448"/>
          </a:xfrm>
          <a:prstGeom prst="rect">
            <a:avLst/>
          </a:prstGeom>
          <a:noFill/>
          <a:ln w="9525">
            <a:noFill/>
            <a:miter lim="800000"/>
            <a:headEnd/>
            <a:tailEnd/>
          </a:ln>
        </p:spPr>
      </p:pic>
      <p:sp>
        <p:nvSpPr>
          <p:cNvPr id="11" name="Rectangle 2"/>
          <p:cNvSpPr>
            <a:spLocks noGrp="1" noChangeArrowheads="1"/>
          </p:cNvSpPr>
          <p:nvPr>
            <p:ph type="title"/>
          </p:nvPr>
        </p:nvSpPr>
        <p:spPr>
          <a:xfrm>
            <a:off x="357352" y="325823"/>
            <a:ext cx="11834647" cy="1418896"/>
          </a:xfrm>
        </p:spPr>
        <p:txBody>
          <a:bodyPr>
            <a:normAutofit/>
          </a:bodyPr>
          <a:lstStyle/>
          <a:p>
            <a:pPr>
              <a:defRPr/>
            </a:pPr>
            <a:r>
              <a:rPr lang="en-US">
                <a:solidFill>
                  <a:schemeClr val="bg1"/>
                </a:solidFill>
              </a:rPr>
              <a:t>Tujuan utama computer vision : </a:t>
            </a:r>
            <a:r>
              <a:rPr lang="en-US" smtClean="0">
                <a:solidFill>
                  <a:schemeClr val="bg1"/>
                </a:solidFill>
              </a:rPr>
              <a:t>mengekstrak </a:t>
            </a:r>
            <a:r>
              <a:rPr lang="en-US">
                <a:solidFill>
                  <a:schemeClr val="bg1"/>
                </a:solidFill>
              </a:rPr>
              <a:t>“makna” dari </a:t>
            </a:r>
            <a:r>
              <a:rPr lang="en-US" smtClean="0">
                <a:solidFill>
                  <a:schemeClr val="bg1"/>
                </a:solidFill>
              </a:rPr>
              <a:t>piksel-piksel</a:t>
            </a:r>
          </a:p>
        </p:txBody>
      </p:sp>
    </p:spTree>
    <p:extLst>
      <p:ext uri="{BB962C8B-B14F-4D97-AF65-F5344CB8AC3E}">
        <p14:creationId xmlns:p14="http://schemas.microsoft.com/office/powerpoint/2010/main" val="148405589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19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19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7" grpId="0"/>
      <p:bldP spid="819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929794" name="Rectangle 2"/>
          <p:cNvSpPr>
            <a:spLocks noGrp="1" noChangeArrowheads="1"/>
          </p:cNvSpPr>
          <p:nvPr>
            <p:ph type="title"/>
          </p:nvPr>
        </p:nvSpPr>
        <p:spPr>
          <a:xfrm>
            <a:off x="357352" y="388883"/>
            <a:ext cx="11834647" cy="1418896"/>
          </a:xfrm>
        </p:spPr>
        <p:txBody>
          <a:bodyPr>
            <a:normAutofit/>
          </a:bodyPr>
          <a:lstStyle/>
          <a:p>
            <a:pPr>
              <a:defRPr/>
            </a:pPr>
            <a:r>
              <a:rPr lang="en-US">
                <a:solidFill>
                  <a:schemeClr val="bg1"/>
                </a:solidFill>
              </a:rPr>
              <a:t>Tujuan utama computer vision : </a:t>
            </a:r>
            <a:r>
              <a:rPr lang="en-US" smtClean="0">
                <a:solidFill>
                  <a:schemeClr val="bg1"/>
                </a:solidFill>
              </a:rPr>
              <a:t>mengekstrak </a:t>
            </a:r>
            <a:r>
              <a:rPr lang="en-US">
                <a:solidFill>
                  <a:schemeClr val="bg1"/>
                </a:solidFill>
              </a:rPr>
              <a:t>“makna” dari </a:t>
            </a:r>
            <a:r>
              <a:rPr lang="en-US" smtClean="0">
                <a:solidFill>
                  <a:schemeClr val="bg1"/>
                </a:solidFill>
              </a:rPr>
              <a:t>piksel-piksel</a:t>
            </a:r>
          </a:p>
        </p:txBody>
      </p:sp>
      <p:pic>
        <p:nvPicPr>
          <p:cNvPr id="8"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38807" y="1928649"/>
            <a:ext cx="4597246" cy="4587764"/>
          </a:xfrm>
          <a:prstGeom prst="rect">
            <a:avLst/>
          </a:prstGeom>
          <a:noFill/>
          <a:ln w="9525" cap="flat" cmpd="sng">
            <a:solidFill>
              <a:schemeClr val="bg1"/>
            </a:solidFill>
            <a:prstDash val="solid"/>
            <a:miter lim="800000"/>
            <a:headEnd/>
            <a:tailEnd/>
          </a:ln>
          <a:effectLst>
            <a:outerShdw blurRad="50800" dist="38100" dir="2700000" algn="tl" rotWithShape="0">
              <a:prstClr val="black">
                <a:alpha val="40000"/>
              </a:prstClr>
            </a:outerShdw>
          </a:effectLst>
        </p:spPr>
      </p:pic>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290206" y="1928649"/>
            <a:ext cx="6382976" cy="4587764"/>
          </a:xfrm>
          <a:prstGeom prst="rect">
            <a:avLst/>
          </a:prstGeom>
        </p:spPr>
      </p:pic>
    </p:spTree>
    <p:extLst>
      <p:ext uri="{BB962C8B-B14F-4D97-AF65-F5344CB8AC3E}">
        <p14:creationId xmlns:p14="http://schemas.microsoft.com/office/powerpoint/2010/main" val="388380160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599" y="76200"/>
            <a:ext cx="10815145" cy="1295400"/>
          </a:xfrm>
        </p:spPr>
        <p:txBody>
          <a:bodyPr>
            <a:normAutofit fontScale="90000"/>
          </a:bodyPr>
          <a:lstStyle/>
          <a:p>
            <a:r>
              <a:rPr lang="en-US" smtClean="0">
                <a:solidFill>
                  <a:schemeClr val="bg1"/>
                </a:solidFill>
              </a:rPr>
              <a:t>Informasi apa saja yang dapat diekstraksi dari sebuah gambar?</a:t>
            </a:r>
            <a:endParaRPr lang="en-US" dirty="0">
              <a:solidFill>
                <a:schemeClr val="bg1"/>
              </a:solidFill>
            </a:endParaRPr>
          </a:p>
        </p:txBody>
      </p:sp>
      <p:grpSp>
        <p:nvGrpSpPr>
          <p:cNvPr id="51" name="Group 50"/>
          <p:cNvGrpSpPr/>
          <p:nvPr/>
        </p:nvGrpSpPr>
        <p:grpSpPr>
          <a:xfrm>
            <a:off x="6235809" y="1905000"/>
            <a:ext cx="4200729" cy="3742978"/>
            <a:chOff x="4711808" y="1905000"/>
            <a:chExt cx="4200729" cy="3742978"/>
          </a:xfrm>
        </p:grpSpPr>
        <p:pic>
          <p:nvPicPr>
            <p:cNvPr id="13"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711808" y="1914310"/>
              <a:ext cx="4200729" cy="3059305"/>
            </a:xfrm>
            <a:prstGeom prst="rect">
              <a:avLst/>
            </a:prstGeom>
            <a:noFill/>
            <a:ln w="6350">
              <a:solidFill>
                <a:schemeClr val="tx1"/>
              </a:solidFill>
              <a:round/>
              <a:headEnd/>
              <a:tailEnd/>
            </a:ln>
            <a:effectLst>
              <a:outerShdw blurRad="50800" dist="38100" dir="2700000" algn="tl" rotWithShape="0">
                <a:prstClr val="black">
                  <a:alpha val="40000"/>
                </a:prstClr>
              </a:outerShdw>
            </a:effectLst>
          </p:spPr>
        </p:pic>
        <p:grpSp>
          <p:nvGrpSpPr>
            <p:cNvPr id="14" name="Group 4"/>
            <p:cNvGrpSpPr>
              <a:grpSpLocks/>
            </p:cNvGrpSpPr>
            <p:nvPr/>
          </p:nvGrpSpPr>
          <p:grpSpPr bwMode="auto">
            <a:xfrm>
              <a:off x="4711808" y="1905000"/>
              <a:ext cx="4200729" cy="2472768"/>
              <a:chOff x="336" y="585"/>
              <a:chExt cx="2256" cy="1328"/>
            </a:xfrm>
          </p:grpSpPr>
          <p:sp>
            <p:nvSpPr>
              <p:cNvPr id="17" name="Line 5"/>
              <p:cNvSpPr>
                <a:spLocks noChangeShapeType="1"/>
              </p:cNvSpPr>
              <p:nvPr/>
            </p:nvSpPr>
            <p:spPr bwMode="auto">
              <a:xfrm>
                <a:off x="336" y="1607"/>
                <a:ext cx="2256" cy="1"/>
              </a:xfrm>
              <a:prstGeom prst="line">
                <a:avLst/>
              </a:prstGeom>
              <a:noFill/>
              <a:ln w="25400">
                <a:solidFill>
                  <a:srgbClr val="00FF00"/>
                </a:solidFill>
                <a:prstDash val="sysDash"/>
                <a:miter lim="800000"/>
                <a:headEnd/>
                <a:tailEnd/>
              </a:ln>
              <a:effectLst/>
            </p:spPr>
            <p:txBody>
              <a:bodyPr/>
              <a:lstStyle/>
              <a:p>
                <a:pPr defTabSz="457200">
                  <a:lnSpc>
                    <a:spcPct val="86000"/>
                  </a:lnSpc>
                  <a:spcBef>
                    <a:spcPct val="0"/>
                  </a:spcBef>
                  <a:buClr>
                    <a:srgbClr val="000000"/>
                  </a:buClr>
                  <a:buSzPct val="100000"/>
                </a:pPr>
                <a:endParaRPr lang="en-US" sz="2400">
                  <a:solidFill>
                    <a:schemeClr val="bg1"/>
                  </a:solidFill>
                  <a:latin typeface="Arial" pitchFamily="34" charset="0"/>
                  <a:cs typeface="Arial" pitchFamily="34" charset="0"/>
                </a:endParaRPr>
              </a:p>
            </p:txBody>
          </p:sp>
          <p:sp>
            <p:nvSpPr>
              <p:cNvPr id="19" name="Freeform 6"/>
              <p:cNvSpPr>
                <a:spLocks noChangeArrowheads="1"/>
              </p:cNvSpPr>
              <p:nvPr/>
            </p:nvSpPr>
            <p:spPr bwMode="auto">
              <a:xfrm>
                <a:off x="336" y="1628"/>
                <a:ext cx="2256" cy="168"/>
              </a:xfrm>
              <a:custGeom>
                <a:avLst/>
                <a:gdLst/>
                <a:ahLst/>
                <a:cxnLst>
                  <a:cxn ang="0">
                    <a:pos x="0" y="177"/>
                  </a:cxn>
                  <a:cxn ang="0">
                    <a:pos x="670" y="6"/>
                  </a:cxn>
                  <a:cxn ang="0">
                    <a:pos x="810" y="0"/>
                  </a:cxn>
                  <a:cxn ang="0">
                    <a:pos x="1219" y="9"/>
                  </a:cxn>
                  <a:cxn ang="0">
                    <a:pos x="1296" y="47"/>
                  </a:cxn>
                  <a:cxn ang="0">
                    <a:pos x="1438" y="40"/>
                  </a:cxn>
                  <a:cxn ang="0">
                    <a:pos x="1567" y="107"/>
                  </a:cxn>
                  <a:cxn ang="0">
                    <a:pos x="2304" y="155"/>
                  </a:cxn>
                </a:cxnLst>
                <a:rect l="0" t="0" r="r" b="b"/>
                <a:pathLst>
                  <a:path w="2304" h="177">
                    <a:moveTo>
                      <a:pt x="0" y="177"/>
                    </a:moveTo>
                    <a:lnTo>
                      <a:pt x="670" y="6"/>
                    </a:lnTo>
                    <a:lnTo>
                      <a:pt x="810" y="0"/>
                    </a:lnTo>
                    <a:lnTo>
                      <a:pt x="1219" y="9"/>
                    </a:lnTo>
                    <a:lnTo>
                      <a:pt x="1296" y="47"/>
                    </a:lnTo>
                    <a:lnTo>
                      <a:pt x="1438" y="40"/>
                    </a:lnTo>
                    <a:lnTo>
                      <a:pt x="1567" y="107"/>
                    </a:lnTo>
                    <a:lnTo>
                      <a:pt x="2304" y="155"/>
                    </a:lnTo>
                  </a:path>
                </a:pathLst>
              </a:custGeom>
              <a:noFill/>
              <a:ln w="25400">
                <a:solidFill>
                  <a:srgbClr val="FFFF00"/>
                </a:solidFill>
                <a:round/>
                <a:headEnd/>
                <a:tailEnd/>
              </a:ln>
              <a:effectLst/>
            </p:spPr>
            <p:txBody>
              <a:bodyPr wrap="none" anchor="ctr"/>
              <a:lstStyle/>
              <a:p>
                <a:pPr defTabSz="457200">
                  <a:lnSpc>
                    <a:spcPct val="86000"/>
                  </a:lnSpc>
                  <a:spcBef>
                    <a:spcPct val="0"/>
                  </a:spcBef>
                  <a:buClr>
                    <a:srgbClr val="000000"/>
                  </a:buClr>
                  <a:buSzPct val="100000"/>
                </a:pPr>
                <a:endParaRPr lang="en-US" sz="2400">
                  <a:solidFill>
                    <a:schemeClr val="bg1"/>
                  </a:solidFill>
                  <a:latin typeface="Arial" pitchFamily="34" charset="0"/>
                  <a:cs typeface="Arial" pitchFamily="34" charset="0"/>
                </a:endParaRPr>
              </a:p>
            </p:txBody>
          </p:sp>
          <p:sp>
            <p:nvSpPr>
              <p:cNvPr id="20" name="Freeform 7"/>
              <p:cNvSpPr>
                <a:spLocks noChangeArrowheads="1"/>
              </p:cNvSpPr>
              <p:nvPr/>
            </p:nvSpPr>
            <p:spPr bwMode="auto">
              <a:xfrm>
                <a:off x="544" y="585"/>
                <a:ext cx="2046" cy="632"/>
              </a:xfrm>
              <a:custGeom>
                <a:avLst/>
                <a:gdLst/>
                <a:ahLst/>
                <a:cxnLst>
                  <a:cxn ang="0">
                    <a:pos x="0" y="0"/>
                  </a:cxn>
                  <a:cxn ang="0">
                    <a:pos x="220" y="245"/>
                  </a:cxn>
                  <a:cxn ang="0">
                    <a:pos x="304" y="291"/>
                  </a:cxn>
                  <a:cxn ang="0">
                    <a:pos x="354" y="391"/>
                  </a:cxn>
                  <a:cxn ang="0">
                    <a:pos x="390" y="403"/>
                  </a:cxn>
                  <a:cxn ang="0">
                    <a:pos x="458" y="564"/>
                  </a:cxn>
                  <a:cxn ang="0">
                    <a:pos x="378" y="564"/>
                  </a:cxn>
                  <a:cxn ang="0">
                    <a:pos x="410" y="617"/>
                  </a:cxn>
                  <a:cxn ang="0">
                    <a:pos x="467" y="615"/>
                  </a:cxn>
                  <a:cxn ang="0">
                    <a:pos x="510" y="665"/>
                  </a:cxn>
                  <a:cxn ang="0">
                    <a:pos x="599" y="631"/>
                  </a:cxn>
                  <a:cxn ang="0">
                    <a:pos x="652" y="643"/>
                  </a:cxn>
                  <a:cxn ang="0">
                    <a:pos x="832" y="603"/>
                  </a:cxn>
                  <a:cxn ang="0">
                    <a:pos x="988" y="629"/>
                  </a:cxn>
                  <a:cxn ang="0">
                    <a:pos x="1062" y="528"/>
                  </a:cxn>
                  <a:cxn ang="0">
                    <a:pos x="1180" y="533"/>
                  </a:cxn>
                  <a:cxn ang="0">
                    <a:pos x="1166" y="514"/>
                  </a:cxn>
                  <a:cxn ang="0">
                    <a:pos x="1314" y="322"/>
                  </a:cxn>
                  <a:cxn ang="0">
                    <a:pos x="1372" y="310"/>
                  </a:cxn>
                  <a:cxn ang="0">
                    <a:pos x="1372" y="197"/>
                  </a:cxn>
                  <a:cxn ang="0">
                    <a:pos x="1420" y="197"/>
                  </a:cxn>
                  <a:cxn ang="0">
                    <a:pos x="1446" y="228"/>
                  </a:cxn>
                  <a:cxn ang="0">
                    <a:pos x="1449" y="288"/>
                  </a:cxn>
                  <a:cxn ang="0">
                    <a:pos x="1823" y="221"/>
                  </a:cxn>
                  <a:cxn ang="0">
                    <a:pos x="1826" y="82"/>
                  </a:cxn>
                  <a:cxn ang="0">
                    <a:pos x="1900" y="53"/>
                  </a:cxn>
                  <a:cxn ang="0">
                    <a:pos x="1922" y="96"/>
                  </a:cxn>
                  <a:cxn ang="0">
                    <a:pos x="1922" y="199"/>
                  </a:cxn>
                  <a:cxn ang="0">
                    <a:pos x="2090" y="161"/>
                  </a:cxn>
                </a:cxnLst>
                <a:rect l="0" t="0" r="r" b="b"/>
                <a:pathLst>
                  <a:path w="2090" h="665">
                    <a:moveTo>
                      <a:pt x="0" y="0"/>
                    </a:moveTo>
                    <a:cubicBezTo>
                      <a:pt x="37" y="41"/>
                      <a:pt x="167" y="196"/>
                      <a:pt x="220" y="245"/>
                    </a:cubicBezTo>
                    <a:lnTo>
                      <a:pt x="304" y="291"/>
                    </a:lnTo>
                    <a:lnTo>
                      <a:pt x="354" y="391"/>
                    </a:lnTo>
                    <a:lnTo>
                      <a:pt x="390" y="403"/>
                    </a:lnTo>
                    <a:lnTo>
                      <a:pt x="458" y="564"/>
                    </a:lnTo>
                    <a:lnTo>
                      <a:pt x="378" y="564"/>
                    </a:lnTo>
                    <a:lnTo>
                      <a:pt x="410" y="617"/>
                    </a:lnTo>
                    <a:lnTo>
                      <a:pt x="467" y="615"/>
                    </a:lnTo>
                    <a:lnTo>
                      <a:pt x="510" y="665"/>
                    </a:lnTo>
                    <a:lnTo>
                      <a:pt x="599" y="631"/>
                    </a:lnTo>
                    <a:lnTo>
                      <a:pt x="652" y="643"/>
                    </a:lnTo>
                    <a:lnTo>
                      <a:pt x="832" y="603"/>
                    </a:lnTo>
                    <a:lnTo>
                      <a:pt x="988" y="629"/>
                    </a:lnTo>
                    <a:lnTo>
                      <a:pt x="1062" y="528"/>
                    </a:lnTo>
                    <a:lnTo>
                      <a:pt x="1180" y="533"/>
                    </a:lnTo>
                    <a:lnTo>
                      <a:pt x="1166" y="514"/>
                    </a:lnTo>
                    <a:lnTo>
                      <a:pt x="1314" y="322"/>
                    </a:lnTo>
                    <a:lnTo>
                      <a:pt x="1372" y="310"/>
                    </a:lnTo>
                    <a:lnTo>
                      <a:pt x="1372" y="197"/>
                    </a:lnTo>
                    <a:lnTo>
                      <a:pt x="1420" y="197"/>
                    </a:lnTo>
                    <a:lnTo>
                      <a:pt x="1446" y="228"/>
                    </a:lnTo>
                    <a:lnTo>
                      <a:pt x="1449" y="288"/>
                    </a:lnTo>
                    <a:lnTo>
                      <a:pt x="1823" y="221"/>
                    </a:lnTo>
                    <a:lnTo>
                      <a:pt x="1826" y="82"/>
                    </a:lnTo>
                    <a:lnTo>
                      <a:pt x="1900" y="53"/>
                    </a:lnTo>
                    <a:lnTo>
                      <a:pt x="1922" y="96"/>
                    </a:lnTo>
                    <a:lnTo>
                      <a:pt x="1922" y="199"/>
                    </a:lnTo>
                    <a:lnTo>
                      <a:pt x="2090" y="161"/>
                    </a:lnTo>
                  </a:path>
                </a:pathLst>
              </a:custGeom>
              <a:noFill/>
              <a:ln w="25400">
                <a:solidFill>
                  <a:srgbClr val="FFFF00"/>
                </a:solidFill>
                <a:round/>
                <a:headEnd/>
                <a:tailEnd/>
              </a:ln>
              <a:effectLst/>
            </p:spPr>
            <p:txBody>
              <a:bodyPr wrap="none" anchor="ctr"/>
              <a:lstStyle/>
              <a:p>
                <a:pPr defTabSz="457200">
                  <a:lnSpc>
                    <a:spcPct val="86000"/>
                  </a:lnSpc>
                  <a:spcBef>
                    <a:spcPct val="0"/>
                  </a:spcBef>
                  <a:buClr>
                    <a:srgbClr val="000000"/>
                  </a:buClr>
                  <a:buSzPct val="100000"/>
                </a:pPr>
                <a:endParaRPr lang="en-US" sz="2400">
                  <a:solidFill>
                    <a:schemeClr val="bg1"/>
                  </a:solidFill>
                  <a:latin typeface="Arial" pitchFamily="34" charset="0"/>
                  <a:cs typeface="Arial" pitchFamily="34" charset="0"/>
                </a:endParaRPr>
              </a:p>
            </p:txBody>
          </p:sp>
          <p:sp>
            <p:nvSpPr>
              <p:cNvPr id="21" name="Freeform 8"/>
              <p:cNvSpPr>
                <a:spLocks noChangeArrowheads="1"/>
              </p:cNvSpPr>
              <p:nvPr/>
            </p:nvSpPr>
            <p:spPr bwMode="auto">
              <a:xfrm>
                <a:off x="726" y="953"/>
                <a:ext cx="156" cy="743"/>
              </a:xfrm>
              <a:custGeom>
                <a:avLst/>
                <a:gdLst/>
                <a:ahLst/>
                <a:cxnLst>
                  <a:cxn ang="0">
                    <a:pos x="159" y="2"/>
                  </a:cxn>
                  <a:cxn ang="0">
                    <a:pos x="32" y="0"/>
                  </a:cxn>
                  <a:cxn ang="0">
                    <a:pos x="0" y="782"/>
                  </a:cxn>
                </a:cxnLst>
                <a:rect l="0" t="0" r="r" b="b"/>
                <a:pathLst>
                  <a:path w="159" h="782">
                    <a:moveTo>
                      <a:pt x="159" y="2"/>
                    </a:moveTo>
                    <a:lnTo>
                      <a:pt x="32" y="0"/>
                    </a:lnTo>
                    <a:lnTo>
                      <a:pt x="0" y="782"/>
                    </a:lnTo>
                  </a:path>
                </a:pathLst>
              </a:custGeom>
              <a:noFill/>
              <a:ln w="25400">
                <a:solidFill>
                  <a:srgbClr val="FFFF00"/>
                </a:solidFill>
                <a:round/>
                <a:headEnd/>
                <a:tailEnd/>
              </a:ln>
              <a:effectLst/>
            </p:spPr>
            <p:txBody>
              <a:bodyPr wrap="none" anchor="ctr"/>
              <a:lstStyle/>
              <a:p>
                <a:pPr defTabSz="457200">
                  <a:lnSpc>
                    <a:spcPct val="86000"/>
                  </a:lnSpc>
                  <a:spcBef>
                    <a:spcPct val="0"/>
                  </a:spcBef>
                  <a:buClr>
                    <a:srgbClr val="000000"/>
                  </a:buClr>
                  <a:buSzPct val="100000"/>
                </a:pPr>
                <a:endParaRPr lang="en-US" sz="2400">
                  <a:solidFill>
                    <a:schemeClr val="bg1"/>
                  </a:solidFill>
                  <a:latin typeface="Arial" pitchFamily="34" charset="0"/>
                  <a:cs typeface="Arial" pitchFamily="34" charset="0"/>
                </a:endParaRPr>
              </a:p>
            </p:txBody>
          </p:sp>
          <p:sp>
            <p:nvSpPr>
              <p:cNvPr id="22" name="Line 9"/>
              <p:cNvSpPr>
                <a:spLocks noChangeShapeType="1"/>
              </p:cNvSpPr>
              <p:nvPr/>
            </p:nvSpPr>
            <p:spPr bwMode="auto">
              <a:xfrm>
                <a:off x="1366" y="1158"/>
                <a:ext cx="5" cy="481"/>
              </a:xfrm>
              <a:prstGeom prst="line">
                <a:avLst/>
              </a:prstGeom>
              <a:noFill/>
              <a:ln w="25400">
                <a:solidFill>
                  <a:srgbClr val="FFFF00"/>
                </a:solidFill>
                <a:miter lim="800000"/>
                <a:headEnd/>
                <a:tailEnd/>
              </a:ln>
              <a:effectLst/>
            </p:spPr>
            <p:txBody>
              <a:bodyPr/>
              <a:lstStyle/>
              <a:p>
                <a:pPr defTabSz="457200">
                  <a:lnSpc>
                    <a:spcPct val="86000"/>
                  </a:lnSpc>
                  <a:spcBef>
                    <a:spcPct val="0"/>
                  </a:spcBef>
                  <a:buClr>
                    <a:srgbClr val="000000"/>
                  </a:buClr>
                  <a:buSzPct val="100000"/>
                </a:pPr>
                <a:endParaRPr lang="en-US" sz="2400">
                  <a:solidFill>
                    <a:schemeClr val="bg1"/>
                  </a:solidFill>
                  <a:latin typeface="Arial" pitchFamily="34" charset="0"/>
                  <a:cs typeface="Arial" pitchFamily="34" charset="0"/>
                </a:endParaRPr>
              </a:p>
            </p:txBody>
          </p:sp>
          <p:sp>
            <p:nvSpPr>
              <p:cNvPr id="23" name="Freeform 10"/>
              <p:cNvSpPr>
                <a:spLocks noChangeArrowheads="1"/>
              </p:cNvSpPr>
              <p:nvPr/>
            </p:nvSpPr>
            <p:spPr bwMode="auto">
              <a:xfrm>
                <a:off x="1511" y="1183"/>
                <a:ext cx="12" cy="456"/>
              </a:xfrm>
              <a:custGeom>
                <a:avLst/>
                <a:gdLst/>
                <a:ahLst/>
                <a:cxnLst>
                  <a:cxn ang="0">
                    <a:pos x="0" y="0"/>
                  </a:cxn>
                  <a:cxn ang="0">
                    <a:pos x="12" y="480"/>
                  </a:cxn>
                </a:cxnLst>
                <a:rect l="0" t="0" r="r" b="b"/>
                <a:pathLst>
                  <a:path w="12" h="480">
                    <a:moveTo>
                      <a:pt x="0" y="0"/>
                    </a:moveTo>
                    <a:lnTo>
                      <a:pt x="12" y="480"/>
                    </a:lnTo>
                  </a:path>
                </a:pathLst>
              </a:custGeom>
              <a:noFill/>
              <a:ln w="25400">
                <a:solidFill>
                  <a:srgbClr val="FFFF00"/>
                </a:solidFill>
                <a:round/>
                <a:headEnd/>
                <a:tailEnd/>
              </a:ln>
              <a:effectLst/>
            </p:spPr>
            <p:txBody>
              <a:bodyPr wrap="none" anchor="ctr"/>
              <a:lstStyle/>
              <a:p>
                <a:pPr defTabSz="457200">
                  <a:lnSpc>
                    <a:spcPct val="86000"/>
                  </a:lnSpc>
                  <a:spcBef>
                    <a:spcPct val="0"/>
                  </a:spcBef>
                  <a:buClr>
                    <a:srgbClr val="000000"/>
                  </a:buClr>
                  <a:buSzPct val="100000"/>
                </a:pPr>
                <a:endParaRPr lang="en-US" sz="2400">
                  <a:solidFill>
                    <a:schemeClr val="bg1"/>
                  </a:solidFill>
                  <a:latin typeface="Arial" pitchFamily="34" charset="0"/>
                  <a:cs typeface="Arial" pitchFamily="34" charset="0"/>
                </a:endParaRPr>
              </a:p>
            </p:txBody>
          </p:sp>
          <p:sp>
            <p:nvSpPr>
              <p:cNvPr id="24" name="Freeform 11"/>
              <p:cNvSpPr>
                <a:spLocks noChangeArrowheads="1"/>
              </p:cNvSpPr>
              <p:nvPr/>
            </p:nvSpPr>
            <p:spPr bwMode="auto">
              <a:xfrm>
                <a:off x="1830" y="893"/>
                <a:ext cx="43" cy="839"/>
              </a:xfrm>
              <a:custGeom>
                <a:avLst/>
                <a:gdLst/>
                <a:ahLst/>
                <a:cxnLst>
                  <a:cxn ang="0">
                    <a:pos x="0" y="0"/>
                  </a:cxn>
                  <a:cxn ang="0">
                    <a:pos x="8" y="58"/>
                  </a:cxn>
                  <a:cxn ang="0">
                    <a:pos x="24" y="89"/>
                  </a:cxn>
                  <a:cxn ang="0">
                    <a:pos x="44" y="883"/>
                  </a:cxn>
                </a:cxnLst>
                <a:rect l="0" t="0" r="r" b="b"/>
                <a:pathLst>
                  <a:path w="44" h="883">
                    <a:moveTo>
                      <a:pt x="0" y="0"/>
                    </a:moveTo>
                    <a:lnTo>
                      <a:pt x="8" y="58"/>
                    </a:lnTo>
                    <a:lnTo>
                      <a:pt x="24" y="89"/>
                    </a:lnTo>
                    <a:lnTo>
                      <a:pt x="44" y="883"/>
                    </a:lnTo>
                  </a:path>
                </a:pathLst>
              </a:custGeom>
              <a:noFill/>
              <a:ln w="25400">
                <a:solidFill>
                  <a:srgbClr val="FFFF00"/>
                </a:solidFill>
                <a:round/>
                <a:headEnd/>
                <a:tailEnd/>
              </a:ln>
              <a:effectLst/>
            </p:spPr>
            <p:txBody>
              <a:bodyPr wrap="none" anchor="ctr"/>
              <a:lstStyle/>
              <a:p>
                <a:pPr defTabSz="457200">
                  <a:lnSpc>
                    <a:spcPct val="86000"/>
                  </a:lnSpc>
                  <a:spcBef>
                    <a:spcPct val="0"/>
                  </a:spcBef>
                  <a:buClr>
                    <a:srgbClr val="000000"/>
                  </a:buClr>
                  <a:buSzPct val="100000"/>
                </a:pPr>
                <a:endParaRPr lang="en-US" sz="2400">
                  <a:solidFill>
                    <a:schemeClr val="bg1"/>
                  </a:solidFill>
                  <a:latin typeface="Arial" pitchFamily="34" charset="0"/>
                  <a:cs typeface="Arial" pitchFamily="34" charset="0"/>
                </a:endParaRPr>
              </a:p>
            </p:txBody>
          </p:sp>
          <p:sp>
            <p:nvSpPr>
              <p:cNvPr id="25" name="Freeform 12"/>
              <p:cNvSpPr>
                <a:spLocks noChangeArrowheads="1"/>
              </p:cNvSpPr>
              <p:nvPr/>
            </p:nvSpPr>
            <p:spPr bwMode="auto">
              <a:xfrm>
                <a:off x="1699" y="1091"/>
                <a:ext cx="42" cy="577"/>
              </a:xfrm>
              <a:custGeom>
                <a:avLst/>
                <a:gdLst/>
                <a:ahLst/>
                <a:cxnLst>
                  <a:cxn ang="0">
                    <a:pos x="0" y="0"/>
                  </a:cxn>
                  <a:cxn ang="0">
                    <a:pos x="36" y="5"/>
                  </a:cxn>
                  <a:cxn ang="0">
                    <a:pos x="43" y="607"/>
                  </a:cxn>
                </a:cxnLst>
                <a:rect l="0" t="0" r="r" b="b"/>
                <a:pathLst>
                  <a:path w="43" h="607">
                    <a:moveTo>
                      <a:pt x="0" y="0"/>
                    </a:moveTo>
                    <a:lnTo>
                      <a:pt x="36" y="5"/>
                    </a:lnTo>
                    <a:lnTo>
                      <a:pt x="43" y="607"/>
                    </a:lnTo>
                  </a:path>
                </a:pathLst>
              </a:custGeom>
              <a:noFill/>
              <a:ln w="25400">
                <a:solidFill>
                  <a:srgbClr val="FFFF00"/>
                </a:solidFill>
                <a:round/>
                <a:headEnd/>
                <a:tailEnd/>
              </a:ln>
              <a:effectLst/>
            </p:spPr>
            <p:txBody>
              <a:bodyPr wrap="none" anchor="ctr"/>
              <a:lstStyle/>
              <a:p>
                <a:pPr defTabSz="457200">
                  <a:lnSpc>
                    <a:spcPct val="86000"/>
                  </a:lnSpc>
                  <a:spcBef>
                    <a:spcPct val="0"/>
                  </a:spcBef>
                  <a:buClr>
                    <a:srgbClr val="000000"/>
                  </a:buClr>
                  <a:buSzPct val="100000"/>
                </a:pPr>
                <a:endParaRPr lang="en-US" sz="2400">
                  <a:solidFill>
                    <a:schemeClr val="bg1"/>
                  </a:solidFill>
                  <a:latin typeface="Arial" pitchFamily="34" charset="0"/>
                  <a:cs typeface="Arial" pitchFamily="34" charset="0"/>
                </a:endParaRPr>
              </a:p>
            </p:txBody>
          </p:sp>
          <p:sp>
            <p:nvSpPr>
              <p:cNvPr id="26" name="Line 13"/>
              <p:cNvSpPr>
                <a:spLocks noChangeShapeType="1"/>
              </p:cNvSpPr>
              <p:nvPr/>
            </p:nvSpPr>
            <p:spPr bwMode="auto">
              <a:xfrm>
                <a:off x="1135" y="1183"/>
                <a:ext cx="1" cy="456"/>
              </a:xfrm>
              <a:prstGeom prst="line">
                <a:avLst/>
              </a:prstGeom>
              <a:noFill/>
              <a:ln w="25400">
                <a:solidFill>
                  <a:srgbClr val="FFFF00"/>
                </a:solidFill>
                <a:miter lim="800000"/>
                <a:headEnd/>
                <a:tailEnd/>
              </a:ln>
              <a:effectLst/>
            </p:spPr>
            <p:txBody>
              <a:bodyPr/>
              <a:lstStyle/>
              <a:p>
                <a:pPr defTabSz="457200">
                  <a:lnSpc>
                    <a:spcPct val="86000"/>
                  </a:lnSpc>
                  <a:spcBef>
                    <a:spcPct val="0"/>
                  </a:spcBef>
                  <a:buClr>
                    <a:srgbClr val="000000"/>
                  </a:buClr>
                  <a:buSzPct val="100000"/>
                </a:pPr>
                <a:endParaRPr lang="en-US" sz="2400">
                  <a:solidFill>
                    <a:schemeClr val="bg1"/>
                  </a:solidFill>
                  <a:latin typeface="Arial" pitchFamily="34" charset="0"/>
                  <a:cs typeface="Arial" pitchFamily="34" charset="0"/>
                </a:endParaRPr>
              </a:p>
            </p:txBody>
          </p:sp>
          <p:sp>
            <p:nvSpPr>
              <p:cNvPr id="27" name="Freeform 14"/>
              <p:cNvSpPr>
                <a:spLocks noChangeArrowheads="1"/>
              </p:cNvSpPr>
              <p:nvPr/>
            </p:nvSpPr>
            <p:spPr bwMode="auto">
              <a:xfrm>
                <a:off x="336" y="590"/>
                <a:ext cx="576" cy="534"/>
              </a:xfrm>
              <a:custGeom>
                <a:avLst/>
                <a:gdLst/>
                <a:ahLst/>
                <a:cxnLst>
                  <a:cxn ang="0">
                    <a:pos x="0" y="0"/>
                  </a:cxn>
                  <a:cxn ang="0">
                    <a:pos x="422" y="377"/>
                  </a:cxn>
                  <a:cxn ang="0">
                    <a:pos x="588" y="562"/>
                  </a:cxn>
                </a:cxnLst>
                <a:rect l="0" t="0" r="r" b="b"/>
                <a:pathLst>
                  <a:path w="588" h="562">
                    <a:moveTo>
                      <a:pt x="0" y="0"/>
                    </a:moveTo>
                    <a:lnTo>
                      <a:pt x="422" y="377"/>
                    </a:lnTo>
                    <a:lnTo>
                      <a:pt x="588" y="562"/>
                    </a:lnTo>
                  </a:path>
                </a:pathLst>
              </a:custGeom>
              <a:noFill/>
              <a:ln w="25400">
                <a:solidFill>
                  <a:srgbClr val="FFFF00"/>
                </a:solidFill>
                <a:round/>
                <a:headEnd/>
                <a:tailEnd/>
              </a:ln>
              <a:effectLst/>
            </p:spPr>
            <p:txBody>
              <a:bodyPr wrap="none" anchor="ctr"/>
              <a:lstStyle/>
              <a:p>
                <a:pPr defTabSz="457200">
                  <a:lnSpc>
                    <a:spcPct val="86000"/>
                  </a:lnSpc>
                  <a:spcBef>
                    <a:spcPct val="0"/>
                  </a:spcBef>
                  <a:buClr>
                    <a:srgbClr val="000000"/>
                  </a:buClr>
                  <a:buSzPct val="100000"/>
                </a:pPr>
                <a:endParaRPr lang="en-US" sz="2400">
                  <a:solidFill>
                    <a:schemeClr val="bg1"/>
                  </a:solidFill>
                  <a:latin typeface="Arial" pitchFamily="34" charset="0"/>
                  <a:cs typeface="Arial" pitchFamily="34" charset="0"/>
                </a:endParaRPr>
              </a:p>
            </p:txBody>
          </p:sp>
          <p:sp>
            <p:nvSpPr>
              <p:cNvPr id="28" name="Freeform 15"/>
              <p:cNvSpPr>
                <a:spLocks noChangeArrowheads="1"/>
              </p:cNvSpPr>
              <p:nvPr/>
            </p:nvSpPr>
            <p:spPr bwMode="auto">
              <a:xfrm>
                <a:off x="1583" y="1087"/>
                <a:ext cx="22" cy="598"/>
              </a:xfrm>
              <a:custGeom>
                <a:avLst/>
                <a:gdLst/>
                <a:ahLst/>
                <a:cxnLst>
                  <a:cxn ang="0">
                    <a:pos x="0" y="0"/>
                  </a:cxn>
                  <a:cxn ang="0">
                    <a:pos x="8" y="598"/>
                  </a:cxn>
                  <a:cxn ang="0">
                    <a:pos x="23" y="629"/>
                  </a:cxn>
                </a:cxnLst>
                <a:rect l="0" t="0" r="r" b="b"/>
                <a:pathLst>
                  <a:path w="23" h="629">
                    <a:moveTo>
                      <a:pt x="0" y="0"/>
                    </a:moveTo>
                    <a:lnTo>
                      <a:pt x="8" y="598"/>
                    </a:lnTo>
                    <a:lnTo>
                      <a:pt x="23" y="629"/>
                    </a:lnTo>
                  </a:path>
                </a:pathLst>
              </a:custGeom>
              <a:noFill/>
              <a:ln w="25400">
                <a:solidFill>
                  <a:srgbClr val="FFFF00"/>
                </a:solidFill>
                <a:round/>
                <a:headEnd/>
                <a:tailEnd/>
              </a:ln>
              <a:effectLst/>
            </p:spPr>
            <p:txBody>
              <a:bodyPr wrap="none" anchor="ctr"/>
              <a:lstStyle/>
              <a:p>
                <a:pPr defTabSz="457200">
                  <a:lnSpc>
                    <a:spcPct val="86000"/>
                  </a:lnSpc>
                  <a:spcBef>
                    <a:spcPct val="0"/>
                  </a:spcBef>
                  <a:buClr>
                    <a:srgbClr val="000000"/>
                  </a:buClr>
                  <a:buSzPct val="100000"/>
                </a:pPr>
                <a:endParaRPr lang="en-US" sz="2400">
                  <a:solidFill>
                    <a:schemeClr val="bg1"/>
                  </a:solidFill>
                  <a:latin typeface="Arial" pitchFamily="34" charset="0"/>
                  <a:cs typeface="Arial" pitchFamily="34" charset="0"/>
                </a:endParaRPr>
              </a:p>
            </p:txBody>
          </p:sp>
          <p:sp>
            <p:nvSpPr>
              <p:cNvPr id="29" name="Freeform 16"/>
              <p:cNvSpPr>
                <a:spLocks noChangeArrowheads="1"/>
              </p:cNvSpPr>
              <p:nvPr/>
            </p:nvSpPr>
            <p:spPr bwMode="auto">
              <a:xfrm>
                <a:off x="977" y="1215"/>
                <a:ext cx="69" cy="424"/>
              </a:xfrm>
              <a:custGeom>
                <a:avLst/>
                <a:gdLst/>
                <a:ahLst/>
                <a:cxnLst>
                  <a:cxn ang="0">
                    <a:pos x="70" y="0"/>
                  </a:cxn>
                  <a:cxn ang="0">
                    <a:pos x="10" y="31"/>
                  </a:cxn>
                  <a:cxn ang="0">
                    <a:pos x="0" y="436"/>
                  </a:cxn>
                  <a:cxn ang="0">
                    <a:pos x="18" y="446"/>
                  </a:cxn>
                </a:cxnLst>
                <a:rect l="0" t="0" r="r" b="b"/>
                <a:pathLst>
                  <a:path w="70" h="446">
                    <a:moveTo>
                      <a:pt x="70" y="0"/>
                    </a:moveTo>
                    <a:lnTo>
                      <a:pt x="10" y="31"/>
                    </a:lnTo>
                    <a:lnTo>
                      <a:pt x="0" y="436"/>
                    </a:lnTo>
                    <a:lnTo>
                      <a:pt x="18" y="446"/>
                    </a:lnTo>
                  </a:path>
                </a:pathLst>
              </a:custGeom>
              <a:noFill/>
              <a:ln w="25400">
                <a:solidFill>
                  <a:srgbClr val="FFFF00"/>
                </a:solidFill>
                <a:round/>
                <a:headEnd/>
                <a:tailEnd/>
              </a:ln>
              <a:effectLst/>
            </p:spPr>
            <p:txBody>
              <a:bodyPr wrap="none" anchor="ctr"/>
              <a:lstStyle/>
              <a:p>
                <a:pPr defTabSz="457200">
                  <a:lnSpc>
                    <a:spcPct val="86000"/>
                  </a:lnSpc>
                  <a:spcBef>
                    <a:spcPct val="0"/>
                  </a:spcBef>
                  <a:buClr>
                    <a:srgbClr val="000000"/>
                  </a:buClr>
                  <a:buSzPct val="100000"/>
                </a:pPr>
                <a:endParaRPr lang="en-US" sz="2400">
                  <a:solidFill>
                    <a:schemeClr val="bg1"/>
                  </a:solidFill>
                  <a:latin typeface="Arial" pitchFamily="34" charset="0"/>
                  <a:cs typeface="Arial" pitchFamily="34" charset="0"/>
                </a:endParaRPr>
              </a:p>
            </p:txBody>
          </p:sp>
          <p:sp>
            <p:nvSpPr>
              <p:cNvPr id="30" name="Freeform 17"/>
              <p:cNvSpPr>
                <a:spLocks noChangeArrowheads="1"/>
              </p:cNvSpPr>
              <p:nvPr/>
            </p:nvSpPr>
            <p:spPr bwMode="auto">
              <a:xfrm>
                <a:off x="1746" y="863"/>
                <a:ext cx="846" cy="228"/>
              </a:xfrm>
              <a:custGeom>
                <a:avLst/>
                <a:gdLst/>
                <a:ahLst/>
                <a:cxnLst>
                  <a:cxn ang="0">
                    <a:pos x="0" y="240"/>
                  </a:cxn>
                  <a:cxn ang="0">
                    <a:pos x="96" y="144"/>
                  </a:cxn>
                  <a:cxn ang="0">
                    <a:pos x="864" y="0"/>
                  </a:cxn>
                </a:cxnLst>
                <a:rect l="0" t="0" r="r" b="b"/>
                <a:pathLst>
                  <a:path w="864" h="240">
                    <a:moveTo>
                      <a:pt x="0" y="240"/>
                    </a:moveTo>
                    <a:lnTo>
                      <a:pt x="96" y="144"/>
                    </a:lnTo>
                    <a:lnTo>
                      <a:pt x="864" y="0"/>
                    </a:lnTo>
                  </a:path>
                </a:pathLst>
              </a:custGeom>
              <a:noFill/>
              <a:ln w="25400">
                <a:solidFill>
                  <a:srgbClr val="FFFF00"/>
                </a:solidFill>
                <a:round/>
                <a:headEnd/>
                <a:tailEnd/>
              </a:ln>
              <a:effectLst/>
            </p:spPr>
            <p:txBody>
              <a:bodyPr wrap="none" anchor="ctr"/>
              <a:lstStyle/>
              <a:p>
                <a:pPr defTabSz="457200">
                  <a:lnSpc>
                    <a:spcPct val="86000"/>
                  </a:lnSpc>
                  <a:spcBef>
                    <a:spcPct val="0"/>
                  </a:spcBef>
                  <a:buClr>
                    <a:srgbClr val="000000"/>
                  </a:buClr>
                  <a:buSzPct val="100000"/>
                </a:pPr>
                <a:endParaRPr lang="en-US" sz="2400">
                  <a:solidFill>
                    <a:schemeClr val="bg1"/>
                  </a:solidFill>
                  <a:latin typeface="Arial" pitchFamily="34" charset="0"/>
                  <a:cs typeface="Arial" pitchFamily="34" charset="0"/>
                </a:endParaRPr>
              </a:p>
            </p:txBody>
          </p:sp>
          <p:sp>
            <p:nvSpPr>
              <p:cNvPr id="31" name="Freeform 18"/>
              <p:cNvSpPr>
                <a:spLocks noChangeArrowheads="1"/>
              </p:cNvSpPr>
              <p:nvPr/>
            </p:nvSpPr>
            <p:spPr bwMode="auto">
              <a:xfrm>
                <a:off x="336" y="1639"/>
                <a:ext cx="752" cy="274"/>
              </a:xfrm>
              <a:custGeom>
                <a:avLst/>
                <a:gdLst/>
                <a:ahLst/>
                <a:cxnLst>
                  <a:cxn ang="0">
                    <a:pos x="0" y="288"/>
                  </a:cxn>
                  <a:cxn ang="0">
                    <a:pos x="720" y="96"/>
                  </a:cxn>
                  <a:cxn ang="0">
                    <a:pos x="768" y="0"/>
                  </a:cxn>
                </a:cxnLst>
                <a:rect l="0" t="0" r="r" b="b"/>
                <a:pathLst>
                  <a:path w="768" h="288">
                    <a:moveTo>
                      <a:pt x="0" y="288"/>
                    </a:moveTo>
                    <a:lnTo>
                      <a:pt x="720" y="96"/>
                    </a:lnTo>
                    <a:lnTo>
                      <a:pt x="768" y="0"/>
                    </a:lnTo>
                  </a:path>
                </a:pathLst>
              </a:custGeom>
              <a:noFill/>
              <a:ln w="25400">
                <a:solidFill>
                  <a:srgbClr val="FFFF00"/>
                </a:solidFill>
                <a:round/>
                <a:headEnd/>
                <a:tailEnd/>
              </a:ln>
              <a:effectLst/>
            </p:spPr>
            <p:txBody>
              <a:bodyPr wrap="none" anchor="ctr"/>
              <a:lstStyle/>
              <a:p>
                <a:pPr defTabSz="457200">
                  <a:lnSpc>
                    <a:spcPct val="86000"/>
                  </a:lnSpc>
                  <a:spcBef>
                    <a:spcPct val="0"/>
                  </a:spcBef>
                  <a:buClr>
                    <a:srgbClr val="000000"/>
                  </a:buClr>
                  <a:buSzPct val="100000"/>
                </a:pPr>
                <a:endParaRPr lang="en-US" sz="2400">
                  <a:solidFill>
                    <a:schemeClr val="bg1"/>
                  </a:solidFill>
                  <a:latin typeface="Arial" pitchFamily="34" charset="0"/>
                  <a:cs typeface="Arial" pitchFamily="34" charset="0"/>
                </a:endParaRPr>
              </a:p>
            </p:txBody>
          </p:sp>
          <p:sp>
            <p:nvSpPr>
              <p:cNvPr id="32" name="Freeform 19"/>
              <p:cNvSpPr>
                <a:spLocks noChangeArrowheads="1"/>
              </p:cNvSpPr>
              <p:nvPr/>
            </p:nvSpPr>
            <p:spPr bwMode="auto">
              <a:xfrm>
                <a:off x="940" y="1169"/>
                <a:ext cx="44" cy="75"/>
              </a:xfrm>
              <a:custGeom>
                <a:avLst/>
                <a:gdLst/>
                <a:ahLst/>
                <a:cxnLst>
                  <a:cxn ang="0">
                    <a:pos x="0" y="0"/>
                  </a:cxn>
                  <a:cxn ang="0">
                    <a:pos x="45" y="79"/>
                  </a:cxn>
                </a:cxnLst>
                <a:rect l="0" t="0" r="r" b="b"/>
                <a:pathLst>
                  <a:path w="45" h="79">
                    <a:moveTo>
                      <a:pt x="0" y="0"/>
                    </a:moveTo>
                    <a:lnTo>
                      <a:pt x="45" y="79"/>
                    </a:lnTo>
                  </a:path>
                </a:pathLst>
              </a:custGeom>
              <a:noFill/>
              <a:ln w="25400">
                <a:solidFill>
                  <a:srgbClr val="FFFF00"/>
                </a:solidFill>
                <a:round/>
                <a:headEnd/>
                <a:tailEnd/>
              </a:ln>
              <a:effectLst/>
            </p:spPr>
            <p:txBody>
              <a:bodyPr wrap="none" anchor="ctr"/>
              <a:lstStyle/>
              <a:p>
                <a:pPr defTabSz="457200">
                  <a:lnSpc>
                    <a:spcPct val="86000"/>
                  </a:lnSpc>
                  <a:spcBef>
                    <a:spcPct val="0"/>
                  </a:spcBef>
                  <a:buClr>
                    <a:srgbClr val="000000"/>
                  </a:buClr>
                  <a:buSzPct val="100000"/>
                </a:pPr>
                <a:endParaRPr lang="en-US" sz="2400">
                  <a:solidFill>
                    <a:schemeClr val="bg1"/>
                  </a:solidFill>
                  <a:latin typeface="Arial" pitchFamily="34" charset="0"/>
                  <a:cs typeface="Arial" pitchFamily="34" charset="0"/>
                </a:endParaRPr>
              </a:p>
            </p:txBody>
          </p:sp>
        </p:grpSp>
        <p:sp>
          <p:nvSpPr>
            <p:cNvPr id="15" name="Text Box 20"/>
            <p:cNvSpPr txBox="1">
              <a:spLocks noChangeArrowheads="1"/>
            </p:cNvSpPr>
            <p:nvPr/>
          </p:nvSpPr>
          <p:spPr bwMode="auto">
            <a:xfrm>
              <a:off x="4801185" y="5122577"/>
              <a:ext cx="4038733" cy="525401"/>
            </a:xfrm>
            <a:prstGeom prst="rect">
              <a:avLst/>
            </a:prstGeom>
            <a:noFill/>
            <a:ln w="9525">
              <a:noFill/>
              <a:round/>
              <a:headEnd/>
              <a:tailEnd/>
            </a:ln>
            <a:effectLst/>
          </p:spPr>
          <p:txBody>
            <a:bodyPr wrap="square" lIns="90000" tIns="46800" rIns="90000" bIns="46800">
              <a:spAutoFit/>
            </a:bodyPr>
            <a:lstStyle/>
            <a:p>
              <a:pPr defTabSz="457200">
                <a:spcBef>
                  <a:spcPts val="750"/>
                </a:spcBef>
                <a:buClr>
                  <a:srgbClr val="FFFFFF"/>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800" dirty="0">
                  <a:solidFill>
                    <a:schemeClr val="bg1"/>
                  </a:solidFill>
                  <a:latin typeface="Calibri"/>
                  <a:cs typeface="Arial" pitchFamily="34" charset="0"/>
                </a:rPr>
                <a:t>Geometric information</a:t>
              </a:r>
            </a:p>
          </p:txBody>
        </p:sp>
      </p:grpSp>
      <p:pic>
        <p:nvPicPr>
          <p:cNvPr id="33" name="Picture 67"/>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793138" y="1914311"/>
            <a:ext cx="4200729" cy="3059305"/>
          </a:xfrm>
          <a:prstGeom prst="rect">
            <a:avLst/>
          </a:prstGeom>
          <a:noFill/>
          <a:ln w="3175">
            <a:solidFill>
              <a:schemeClr val="tx1"/>
            </a:solidFill>
            <a:round/>
            <a:headEnd/>
            <a:tailEnd/>
          </a:ln>
          <a:effectLst>
            <a:outerShdw blurRad="50800" dist="38100" dir="2700000" algn="tl" rotWithShape="0">
              <a:prstClr val="black">
                <a:alpha val="40000"/>
              </a:prstClr>
            </a:outerShdw>
          </a:effectLst>
        </p:spPr>
      </p:pic>
      <p:sp>
        <p:nvSpPr>
          <p:cNvPr id="34" name="Text Box 68"/>
          <p:cNvSpPr txBox="1">
            <a:spLocks noChangeArrowheads="1"/>
          </p:cNvSpPr>
          <p:nvPr/>
        </p:nvSpPr>
        <p:spPr bwMode="auto">
          <a:xfrm>
            <a:off x="1676399" y="5122577"/>
            <a:ext cx="4419600" cy="525401"/>
          </a:xfrm>
          <a:prstGeom prst="rect">
            <a:avLst/>
          </a:prstGeom>
          <a:noFill/>
          <a:ln w="9525">
            <a:noFill/>
            <a:round/>
            <a:headEnd/>
            <a:tailEnd/>
          </a:ln>
          <a:effectLst/>
        </p:spPr>
        <p:txBody>
          <a:bodyPr wrap="square" lIns="90000" tIns="46800" rIns="90000" bIns="46800">
            <a:spAutoFit/>
          </a:bodyPr>
          <a:lstStyle/>
          <a:p>
            <a:pPr defTabSz="457200">
              <a:spcBef>
                <a:spcPts val="750"/>
              </a:spcBef>
              <a:buClr>
                <a:srgbClr val="FFFFFF"/>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800" dirty="0">
                <a:solidFill>
                  <a:schemeClr val="bg1"/>
                </a:solidFill>
                <a:latin typeface="Calibri"/>
                <a:cs typeface="Arial" pitchFamily="34" charset="0"/>
              </a:rPr>
              <a:t>Semantic information</a:t>
            </a:r>
          </a:p>
        </p:txBody>
      </p:sp>
      <p:sp>
        <p:nvSpPr>
          <p:cNvPr id="35" name="Rectangle 69"/>
          <p:cNvSpPr>
            <a:spLocks noChangeArrowheads="1"/>
          </p:cNvSpPr>
          <p:nvPr/>
        </p:nvSpPr>
        <p:spPr bwMode="auto">
          <a:xfrm>
            <a:off x="1828800" y="2888147"/>
            <a:ext cx="798912" cy="309958"/>
          </a:xfrm>
          <a:prstGeom prst="rect">
            <a:avLst/>
          </a:prstGeom>
          <a:noFill/>
          <a:ln w="9525">
            <a:noFill/>
            <a:round/>
            <a:headEnd/>
            <a:tailEnd/>
          </a:ln>
          <a:effectLst/>
        </p:spPr>
        <p:txBody>
          <a:bodyPr wrap="none" lIns="90000" tIns="46800" rIns="90000" bIns="46800">
            <a:spAutoFit/>
          </a:bodyPr>
          <a:lstStyle/>
          <a:p>
            <a:pPr defTabSz="457200">
              <a:spcBef>
                <a:spcPts val="500"/>
              </a:spcBef>
              <a:buClr>
                <a:srgbClr val="FF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1400" dirty="0">
                <a:solidFill>
                  <a:schemeClr val="bg1"/>
                </a:solidFill>
                <a:latin typeface="Calibri"/>
                <a:cs typeface="Arial" pitchFamily="34" charset="0"/>
              </a:rPr>
              <a:t>building</a:t>
            </a:r>
          </a:p>
        </p:txBody>
      </p:sp>
      <p:sp>
        <p:nvSpPr>
          <p:cNvPr id="36" name="Text Box 76"/>
          <p:cNvSpPr txBox="1">
            <a:spLocks noChangeArrowheads="1"/>
          </p:cNvSpPr>
          <p:nvPr/>
        </p:nvSpPr>
        <p:spPr bwMode="auto">
          <a:xfrm>
            <a:off x="2066007" y="4051913"/>
            <a:ext cx="685229" cy="309958"/>
          </a:xfrm>
          <a:prstGeom prst="rect">
            <a:avLst/>
          </a:prstGeom>
          <a:noFill/>
          <a:ln w="9525">
            <a:noFill/>
            <a:round/>
            <a:headEnd/>
            <a:tailEnd/>
          </a:ln>
          <a:effectLst/>
        </p:spPr>
        <p:txBody>
          <a:bodyPr wrap="none" lIns="90000" tIns="46800" rIns="90000" bIns="46800">
            <a:spAutoFit/>
          </a:bodyPr>
          <a:lstStyle/>
          <a:p>
            <a:pPr defTabSz="457200">
              <a:spcBef>
                <a:spcPts val="500"/>
              </a:spcBef>
              <a:buClr>
                <a:srgbClr val="00FFFF"/>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1400" dirty="0">
                <a:solidFill>
                  <a:schemeClr val="bg1"/>
                </a:solidFill>
                <a:latin typeface="Calibri"/>
                <a:cs typeface="Arial" pitchFamily="34" charset="0"/>
              </a:rPr>
              <a:t>person</a:t>
            </a:r>
          </a:p>
        </p:txBody>
      </p:sp>
      <p:sp>
        <p:nvSpPr>
          <p:cNvPr id="37" name="Text Box 77"/>
          <p:cNvSpPr txBox="1">
            <a:spLocks noChangeArrowheads="1"/>
          </p:cNvSpPr>
          <p:nvPr/>
        </p:nvSpPr>
        <p:spPr bwMode="auto">
          <a:xfrm>
            <a:off x="2591654" y="3798678"/>
            <a:ext cx="808211" cy="309958"/>
          </a:xfrm>
          <a:prstGeom prst="rect">
            <a:avLst/>
          </a:prstGeom>
          <a:noFill/>
          <a:ln w="9525">
            <a:noFill/>
            <a:round/>
            <a:headEnd/>
            <a:tailEnd/>
          </a:ln>
          <a:effectLst/>
        </p:spPr>
        <p:txBody>
          <a:bodyPr wrap="none" lIns="90000" tIns="46800" rIns="90000" bIns="46800">
            <a:spAutoFit/>
          </a:bodyPr>
          <a:lstStyle/>
          <a:p>
            <a:pPr defTabSz="457200">
              <a:spcBef>
                <a:spcPts val="500"/>
              </a:spcBef>
              <a:buClr>
                <a:srgbClr val="66FF33"/>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1400" dirty="0">
                <a:solidFill>
                  <a:schemeClr val="bg1"/>
                </a:solidFill>
                <a:latin typeface="Calibri"/>
                <a:cs typeface="Arial" pitchFamily="34" charset="0"/>
              </a:rPr>
              <a:t>trashcan</a:t>
            </a:r>
          </a:p>
        </p:txBody>
      </p:sp>
      <p:sp>
        <p:nvSpPr>
          <p:cNvPr id="38" name="Text Box 78"/>
          <p:cNvSpPr txBox="1">
            <a:spLocks noChangeArrowheads="1"/>
          </p:cNvSpPr>
          <p:nvPr/>
        </p:nvSpPr>
        <p:spPr bwMode="auto">
          <a:xfrm>
            <a:off x="4134917" y="3772608"/>
            <a:ext cx="404704" cy="309958"/>
          </a:xfrm>
          <a:prstGeom prst="rect">
            <a:avLst/>
          </a:prstGeom>
          <a:noFill/>
          <a:ln w="9525">
            <a:noFill/>
            <a:round/>
            <a:headEnd/>
            <a:tailEnd/>
          </a:ln>
          <a:effectLst/>
        </p:spPr>
        <p:txBody>
          <a:bodyPr wrap="none" lIns="90000" tIns="46800" rIns="90000" bIns="46800">
            <a:spAutoFit/>
          </a:bodyPr>
          <a:lstStyle/>
          <a:p>
            <a:pPr defTabSz="457200">
              <a:spcBef>
                <a:spcPts val="500"/>
              </a:spcBef>
              <a:buClr>
                <a:srgbClr val="FF00FF"/>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1400" dirty="0">
                <a:solidFill>
                  <a:schemeClr val="bg1"/>
                </a:solidFill>
                <a:latin typeface="Calibri"/>
                <a:cs typeface="Arial" pitchFamily="34" charset="0"/>
              </a:rPr>
              <a:t>car</a:t>
            </a:r>
          </a:p>
        </p:txBody>
      </p:sp>
      <p:sp>
        <p:nvSpPr>
          <p:cNvPr id="39" name="Text Box 79"/>
          <p:cNvSpPr txBox="1">
            <a:spLocks noChangeArrowheads="1"/>
          </p:cNvSpPr>
          <p:nvPr/>
        </p:nvSpPr>
        <p:spPr bwMode="auto">
          <a:xfrm>
            <a:off x="4740075" y="3772608"/>
            <a:ext cx="404704" cy="309958"/>
          </a:xfrm>
          <a:prstGeom prst="rect">
            <a:avLst/>
          </a:prstGeom>
          <a:noFill/>
          <a:ln w="9525">
            <a:noFill/>
            <a:round/>
            <a:headEnd/>
            <a:tailEnd/>
          </a:ln>
          <a:effectLst/>
        </p:spPr>
        <p:txBody>
          <a:bodyPr wrap="none" lIns="90000" tIns="46800" rIns="90000" bIns="46800">
            <a:spAutoFit/>
          </a:bodyPr>
          <a:lstStyle/>
          <a:p>
            <a:pPr defTabSz="457200">
              <a:spcBef>
                <a:spcPts val="500"/>
              </a:spcBef>
              <a:buClr>
                <a:srgbClr val="FF00FF"/>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1400" dirty="0">
                <a:solidFill>
                  <a:schemeClr val="bg1"/>
                </a:solidFill>
                <a:latin typeface="Calibri"/>
                <a:cs typeface="Arial" pitchFamily="34" charset="0"/>
              </a:rPr>
              <a:t>car</a:t>
            </a:r>
          </a:p>
        </p:txBody>
      </p:sp>
      <p:sp>
        <p:nvSpPr>
          <p:cNvPr id="40" name="Rectangle 39"/>
          <p:cNvSpPr/>
          <p:nvPr/>
        </p:nvSpPr>
        <p:spPr>
          <a:xfrm>
            <a:off x="2992892" y="4419599"/>
            <a:ext cx="707566" cy="277640"/>
          </a:xfrm>
          <a:prstGeom prst="rect">
            <a:avLst/>
          </a:prstGeom>
        </p:spPr>
        <p:txBody>
          <a:bodyPr wrap="none">
            <a:spAutoFit/>
          </a:bodyPr>
          <a:lstStyle/>
          <a:p>
            <a:pPr defTabSz="457200">
              <a:lnSpc>
                <a:spcPct val="86000"/>
              </a:lnSpc>
              <a:spcBef>
                <a:spcPts val="500"/>
              </a:spcBef>
              <a:buClr>
                <a:srgbClr val="FF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1400" dirty="0">
                <a:solidFill>
                  <a:schemeClr val="bg1"/>
                </a:solidFill>
                <a:latin typeface="Calibri"/>
                <a:cs typeface="Arial" pitchFamily="34" charset="0"/>
              </a:rPr>
              <a:t>ground</a:t>
            </a:r>
          </a:p>
        </p:txBody>
      </p:sp>
      <p:sp>
        <p:nvSpPr>
          <p:cNvPr id="41" name="Rectangle 40"/>
          <p:cNvSpPr/>
          <p:nvPr/>
        </p:nvSpPr>
        <p:spPr>
          <a:xfrm>
            <a:off x="3546156" y="1904999"/>
            <a:ext cx="492444" cy="277640"/>
          </a:xfrm>
          <a:prstGeom prst="rect">
            <a:avLst/>
          </a:prstGeom>
        </p:spPr>
        <p:txBody>
          <a:bodyPr wrap="none">
            <a:spAutoFit/>
          </a:bodyPr>
          <a:lstStyle/>
          <a:p>
            <a:pPr defTabSz="457200">
              <a:lnSpc>
                <a:spcPct val="86000"/>
              </a:lnSpc>
              <a:spcBef>
                <a:spcPts val="500"/>
              </a:spcBef>
              <a:buClr>
                <a:srgbClr val="FF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1400" dirty="0">
                <a:solidFill>
                  <a:schemeClr val="bg1"/>
                </a:solidFill>
                <a:latin typeface="Calibri"/>
                <a:cs typeface="Arial" pitchFamily="34" charset="0"/>
              </a:rPr>
              <a:t>tree</a:t>
            </a:r>
          </a:p>
        </p:txBody>
      </p:sp>
      <p:sp>
        <p:nvSpPr>
          <p:cNvPr id="42" name="Rectangle 41"/>
          <p:cNvSpPr/>
          <p:nvPr/>
        </p:nvSpPr>
        <p:spPr>
          <a:xfrm>
            <a:off x="4993956" y="2008360"/>
            <a:ext cx="492444" cy="277640"/>
          </a:xfrm>
          <a:prstGeom prst="rect">
            <a:avLst/>
          </a:prstGeom>
        </p:spPr>
        <p:txBody>
          <a:bodyPr wrap="none">
            <a:spAutoFit/>
          </a:bodyPr>
          <a:lstStyle/>
          <a:p>
            <a:pPr defTabSz="457200">
              <a:lnSpc>
                <a:spcPct val="86000"/>
              </a:lnSpc>
              <a:spcBef>
                <a:spcPts val="500"/>
              </a:spcBef>
              <a:buClr>
                <a:srgbClr val="FF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1400" dirty="0">
                <a:solidFill>
                  <a:schemeClr val="bg1"/>
                </a:solidFill>
                <a:latin typeface="Calibri"/>
                <a:cs typeface="Arial" pitchFamily="34" charset="0"/>
              </a:rPr>
              <a:t>tree</a:t>
            </a:r>
          </a:p>
        </p:txBody>
      </p:sp>
      <p:sp>
        <p:nvSpPr>
          <p:cNvPr id="43" name="Rectangle 42"/>
          <p:cNvSpPr/>
          <p:nvPr/>
        </p:nvSpPr>
        <p:spPr>
          <a:xfrm>
            <a:off x="3965630" y="2465560"/>
            <a:ext cx="418704" cy="277640"/>
          </a:xfrm>
          <a:prstGeom prst="rect">
            <a:avLst/>
          </a:prstGeom>
        </p:spPr>
        <p:txBody>
          <a:bodyPr wrap="none">
            <a:spAutoFit/>
          </a:bodyPr>
          <a:lstStyle/>
          <a:p>
            <a:pPr defTabSz="457200">
              <a:lnSpc>
                <a:spcPct val="86000"/>
              </a:lnSpc>
              <a:spcBef>
                <a:spcPts val="500"/>
              </a:spcBef>
              <a:buClr>
                <a:srgbClr val="FF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1400" dirty="0">
                <a:solidFill>
                  <a:schemeClr val="bg1"/>
                </a:solidFill>
                <a:latin typeface="Calibri"/>
                <a:cs typeface="Arial" pitchFamily="34" charset="0"/>
              </a:rPr>
              <a:t>sky</a:t>
            </a:r>
          </a:p>
        </p:txBody>
      </p:sp>
      <p:sp>
        <p:nvSpPr>
          <p:cNvPr id="45" name="Text Box 77"/>
          <p:cNvSpPr txBox="1">
            <a:spLocks noChangeArrowheads="1"/>
          </p:cNvSpPr>
          <p:nvPr/>
        </p:nvSpPr>
        <p:spPr bwMode="auto">
          <a:xfrm>
            <a:off x="1991945" y="3352800"/>
            <a:ext cx="539228" cy="309958"/>
          </a:xfrm>
          <a:prstGeom prst="rect">
            <a:avLst/>
          </a:prstGeom>
          <a:noFill/>
          <a:ln w="9525">
            <a:noFill/>
            <a:round/>
            <a:headEnd/>
            <a:tailEnd/>
          </a:ln>
          <a:effectLst/>
        </p:spPr>
        <p:txBody>
          <a:bodyPr wrap="none" lIns="90000" tIns="46800" rIns="90000" bIns="46800">
            <a:spAutoFit/>
          </a:bodyPr>
          <a:lstStyle/>
          <a:p>
            <a:pPr defTabSz="457200">
              <a:spcBef>
                <a:spcPts val="500"/>
              </a:spcBef>
              <a:buClr>
                <a:srgbClr val="66FF33"/>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1400" dirty="0">
                <a:solidFill>
                  <a:schemeClr val="bg1"/>
                </a:solidFill>
                <a:latin typeface="Calibri"/>
                <a:cs typeface="Arial" pitchFamily="34" charset="0"/>
              </a:rPr>
              <a:t>door</a:t>
            </a:r>
          </a:p>
        </p:txBody>
      </p:sp>
      <p:sp>
        <p:nvSpPr>
          <p:cNvPr id="46" name="Text Box 77"/>
          <p:cNvSpPr txBox="1">
            <a:spLocks noChangeArrowheads="1"/>
          </p:cNvSpPr>
          <p:nvPr/>
        </p:nvSpPr>
        <p:spPr bwMode="auto">
          <a:xfrm>
            <a:off x="4598347" y="3124200"/>
            <a:ext cx="779678" cy="309958"/>
          </a:xfrm>
          <a:prstGeom prst="rect">
            <a:avLst/>
          </a:prstGeom>
          <a:noFill/>
          <a:ln w="9525">
            <a:noFill/>
            <a:round/>
            <a:headEnd/>
            <a:tailEnd/>
          </a:ln>
          <a:effectLst/>
        </p:spPr>
        <p:txBody>
          <a:bodyPr wrap="none" lIns="90000" tIns="46800" rIns="90000" bIns="46800">
            <a:spAutoFit/>
          </a:bodyPr>
          <a:lstStyle/>
          <a:p>
            <a:pPr defTabSz="457200">
              <a:spcBef>
                <a:spcPts val="500"/>
              </a:spcBef>
              <a:buClr>
                <a:srgbClr val="66FF33"/>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1400" dirty="0">
                <a:solidFill>
                  <a:schemeClr val="bg1"/>
                </a:solidFill>
                <a:latin typeface="Calibri"/>
                <a:cs typeface="Arial" pitchFamily="34" charset="0"/>
              </a:rPr>
              <a:t>window</a:t>
            </a:r>
          </a:p>
        </p:txBody>
      </p:sp>
      <p:sp>
        <p:nvSpPr>
          <p:cNvPr id="47" name="Rectangle 69"/>
          <p:cNvSpPr>
            <a:spLocks noChangeArrowheads="1"/>
          </p:cNvSpPr>
          <p:nvPr/>
        </p:nvSpPr>
        <p:spPr bwMode="auto">
          <a:xfrm>
            <a:off x="4503104" y="2743200"/>
            <a:ext cx="770060" cy="309958"/>
          </a:xfrm>
          <a:prstGeom prst="rect">
            <a:avLst/>
          </a:prstGeom>
          <a:noFill/>
          <a:ln w="9525">
            <a:noFill/>
            <a:round/>
            <a:headEnd/>
            <a:tailEnd/>
          </a:ln>
          <a:effectLst/>
        </p:spPr>
        <p:txBody>
          <a:bodyPr wrap="none" lIns="90000" tIns="46800" rIns="90000" bIns="46800">
            <a:spAutoFit/>
          </a:bodyPr>
          <a:lstStyle/>
          <a:p>
            <a:pPr defTabSz="457200">
              <a:spcBef>
                <a:spcPts val="500"/>
              </a:spcBef>
              <a:buClr>
                <a:srgbClr val="FF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1400" dirty="0">
                <a:solidFill>
                  <a:schemeClr val="bg1"/>
                </a:solidFill>
                <a:latin typeface="Calibri"/>
                <a:cs typeface="Arial" pitchFamily="34" charset="0"/>
              </a:rPr>
              <a:t>building</a:t>
            </a:r>
          </a:p>
        </p:txBody>
      </p:sp>
      <p:sp>
        <p:nvSpPr>
          <p:cNvPr id="48" name="Rectangle 69"/>
          <p:cNvSpPr>
            <a:spLocks noChangeArrowheads="1"/>
          </p:cNvSpPr>
          <p:nvPr/>
        </p:nvSpPr>
        <p:spPr bwMode="auto">
          <a:xfrm>
            <a:off x="1828800" y="1981200"/>
            <a:ext cx="489534" cy="309958"/>
          </a:xfrm>
          <a:prstGeom prst="rect">
            <a:avLst/>
          </a:prstGeom>
          <a:noFill/>
          <a:ln w="9525">
            <a:noFill/>
            <a:round/>
            <a:headEnd/>
            <a:tailEnd/>
          </a:ln>
          <a:effectLst/>
        </p:spPr>
        <p:txBody>
          <a:bodyPr wrap="none" lIns="90000" tIns="46800" rIns="90000" bIns="46800">
            <a:spAutoFit/>
          </a:bodyPr>
          <a:lstStyle/>
          <a:p>
            <a:pPr defTabSz="457200">
              <a:spcBef>
                <a:spcPts val="500"/>
              </a:spcBef>
              <a:buClr>
                <a:srgbClr val="FF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1400" dirty="0">
                <a:solidFill>
                  <a:schemeClr val="bg1"/>
                </a:solidFill>
                <a:latin typeface="Calibri"/>
                <a:cs typeface="Arial" pitchFamily="34" charset="0"/>
              </a:rPr>
              <a:t>roof</a:t>
            </a:r>
          </a:p>
        </p:txBody>
      </p:sp>
      <p:sp>
        <p:nvSpPr>
          <p:cNvPr id="49" name="Rectangle 48"/>
          <p:cNvSpPr/>
          <p:nvPr/>
        </p:nvSpPr>
        <p:spPr>
          <a:xfrm>
            <a:off x="4495800" y="2389360"/>
            <a:ext cx="803874" cy="277640"/>
          </a:xfrm>
          <a:prstGeom prst="rect">
            <a:avLst/>
          </a:prstGeom>
        </p:spPr>
        <p:txBody>
          <a:bodyPr wrap="none">
            <a:spAutoFit/>
          </a:bodyPr>
          <a:lstStyle/>
          <a:p>
            <a:pPr defTabSz="457200">
              <a:lnSpc>
                <a:spcPct val="86000"/>
              </a:lnSpc>
              <a:spcBef>
                <a:spcPts val="500"/>
              </a:spcBef>
              <a:buClr>
                <a:srgbClr val="FF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1400" dirty="0">
                <a:solidFill>
                  <a:schemeClr val="bg1"/>
                </a:solidFill>
                <a:latin typeface="Calibri"/>
                <a:cs typeface="Arial" pitchFamily="34" charset="0"/>
              </a:rPr>
              <a:t>chimney</a:t>
            </a:r>
          </a:p>
        </p:txBody>
      </p:sp>
      <p:sp>
        <p:nvSpPr>
          <p:cNvPr id="52" name="Rectangle 51"/>
          <p:cNvSpPr/>
          <p:nvPr/>
        </p:nvSpPr>
        <p:spPr>
          <a:xfrm>
            <a:off x="4343400" y="4191000"/>
            <a:ext cx="1419876" cy="304058"/>
          </a:xfrm>
          <a:prstGeom prst="rect">
            <a:avLst/>
          </a:prstGeom>
        </p:spPr>
        <p:txBody>
          <a:bodyPr wrap="none">
            <a:spAutoFit/>
          </a:bodyPr>
          <a:lstStyle/>
          <a:p>
            <a:pPr defTabSz="457200">
              <a:lnSpc>
                <a:spcPct val="86000"/>
              </a:lnSpc>
              <a:spcBef>
                <a:spcPts val="500"/>
              </a:spcBef>
              <a:buClr>
                <a:srgbClr val="FF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1600" i="1" dirty="0">
                <a:solidFill>
                  <a:schemeClr val="bg1"/>
                </a:solidFill>
                <a:latin typeface="Calibri"/>
                <a:cs typeface="Arial" pitchFamily="34" charset="0"/>
              </a:rPr>
              <a:t>Outdoor scene</a:t>
            </a:r>
          </a:p>
        </p:txBody>
      </p:sp>
      <p:sp>
        <p:nvSpPr>
          <p:cNvPr id="53" name="Rectangle 52"/>
          <p:cNvSpPr/>
          <p:nvPr/>
        </p:nvSpPr>
        <p:spPr>
          <a:xfrm>
            <a:off x="4419600" y="4420342"/>
            <a:ext cx="506870" cy="305276"/>
          </a:xfrm>
          <a:prstGeom prst="rect">
            <a:avLst/>
          </a:prstGeom>
        </p:spPr>
        <p:txBody>
          <a:bodyPr wrap="none">
            <a:spAutoFit/>
          </a:bodyPr>
          <a:lstStyle/>
          <a:p>
            <a:pPr defTabSz="457200">
              <a:lnSpc>
                <a:spcPct val="86000"/>
              </a:lnSpc>
              <a:spcBef>
                <a:spcPts val="500"/>
              </a:spcBef>
              <a:buClr>
                <a:srgbClr val="FF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1600" i="1" dirty="0">
                <a:solidFill>
                  <a:schemeClr val="bg1"/>
                </a:solidFill>
                <a:latin typeface="Calibri"/>
                <a:cs typeface="Arial" pitchFamily="34" charset="0"/>
              </a:rPr>
              <a:t>City</a:t>
            </a:r>
          </a:p>
        </p:txBody>
      </p:sp>
      <p:sp>
        <p:nvSpPr>
          <p:cNvPr id="54" name="Rectangle 53"/>
          <p:cNvSpPr/>
          <p:nvPr/>
        </p:nvSpPr>
        <p:spPr>
          <a:xfrm>
            <a:off x="4931837" y="4419600"/>
            <a:ext cx="1001172" cy="305276"/>
          </a:xfrm>
          <a:prstGeom prst="rect">
            <a:avLst/>
          </a:prstGeom>
        </p:spPr>
        <p:txBody>
          <a:bodyPr wrap="none">
            <a:spAutoFit/>
          </a:bodyPr>
          <a:lstStyle/>
          <a:p>
            <a:pPr defTabSz="457200">
              <a:lnSpc>
                <a:spcPct val="86000"/>
              </a:lnSpc>
              <a:spcBef>
                <a:spcPts val="500"/>
              </a:spcBef>
              <a:buClr>
                <a:srgbClr val="FF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1600" i="1" dirty="0">
                <a:solidFill>
                  <a:schemeClr val="bg1"/>
                </a:solidFill>
                <a:latin typeface="Calibri"/>
                <a:cs typeface="Arial" pitchFamily="34" charset="0"/>
              </a:rPr>
              <a:t>European</a:t>
            </a:r>
          </a:p>
        </p:txBody>
      </p:sp>
      <p:sp>
        <p:nvSpPr>
          <p:cNvPr id="55" name="Rectangle 54"/>
          <p:cNvSpPr/>
          <p:nvPr/>
        </p:nvSpPr>
        <p:spPr>
          <a:xfrm>
            <a:off x="4927260" y="4648200"/>
            <a:ext cx="330540" cy="305276"/>
          </a:xfrm>
          <a:prstGeom prst="rect">
            <a:avLst/>
          </a:prstGeom>
        </p:spPr>
        <p:txBody>
          <a:bodyPr wrap="none">
            <a:spAutoFit/>
          </a:bodyPr>
          <a:lstStyle/>
          <a:p>
            <a:pPr defTabSz="457200">
              <a:lnSpc>
                <a:spcPct val="86000"/>
              </a:lnSpc>
              <a:spcBef>
                <a:spcPts val="500"/>
              </a:spcBef>
              <a:buClr>
                <a:srgbClr val="FF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1600" i="1" dirty="0">
                <a:solidFill>
                  <a:schemeClr val="bg1"/>
                </a:solidFill>
                <a:latin typeface="Calibri"/>
                <a:cs typeface="Arial" pitchFamily="34" charset="0"/>
              </a:rPr>
              <a:t>…</a:t>
            </a:r>
          </a:p>
        </p:txBody>
      </p:sp>
    </p:spTree>
    <p:extLst>
      <p:ext uri="{BB962C8B-B14F-4D97-AF65-F5344CB8AC3E}">
        <p14:creationId xmlns:p14="http://schemas.microsoft.com/office/powerpoint/2010/main" val="1717742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37" grpId="0"/>
      <p:bldP spid="38" grpId="0"/>
      <p:bldP spid="39" grpId="0"/>
      <p:bldP spid="40" grpId="0"/>
      <p:bldP spid="41" grpId="0"/>
      <p:bldP spid="42" grpId="0"/>
      <p:bldP spid="43" grpId="0"/>
      <p:bldP spid="45" grpId="0"/>
      <p:bldP spid="46" grpId="0"/>
      <p:bldP spid="47" grpId="0"/>
      <p:bldP spid="48" grpId="0"/>
      <p:bldP spid="49" grpId="0"/>
      <p:bldP spid="52" grpId="0"/>
      <p:bldP spid="53" grpId="0"/>
      <p:bldP spid="54" grpId="0"/>
      <p:bldP spid="5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0" y="0"/>
            <a:ext cx="12192000" cy="1325563"/>
          </a:xfrm>
          <a:solidFill>
            <a:srgbClr val="0070C0"/>
          </a:solidFill>
        </p:spPr>
        <p:txBody>
          <a:bodyPr/>
          <a:lstStyle/>
          <a:p>
            <a:r>
              <a:rPr lang="en-US" smtClean="0">
                <a:solidFill>
                  <a:schemeClr val="bg1"/>
                </a:solidFill>
              </a:rPr>
              <a:t>Mengapa belajar computer vision?</a:t>
            </a:r>
            <a:endParaRPr lang="en-US" dirty="0" smtClean="0">
              <a:solidFill>
                <a:schemeClr val="bg1"/>
              </a:solidFill>
            </a:endParaRPr>
          </a:p>
        </p:txBody>
      </p:sp>
      <p:sp>
        <p:nvSpPr>
          <p:cNvPr id="2" name="Content Placeholder 1"/>
          <p:cNvSpPr>
            <a:spLocks noGrp="1"/>
          </p:cNvSpPr>
          <p:nvPr>
            <p:ph idx="1"/>
          </p:nvPr>
        </p:nvSpPr>
        <p:spPr/>
        <p:txBody>
          <a:bodyPr/>
          <a:lstStyle/>
          <a:p>
            <a:pPr marL="457200" indent="-457200"/>
            <a:r>
              <a:rPr lang="en-US" dirty="0"/>
              <a:t>Vision is useful</a:t>
            </a:r>
          </a:p>
          <a:p>
            <a:pPr marL="457200" indent="-457200"/>
            <a:r>
              <a:rPr lang="en-US" dirty="0"/>
              <a:t>Vision is interesting</a:t>
            </a:r>
          </a:p>
          <a:p>
            <a:pPr marL="457200" indent="-457200"/>
            <a:r>
              <a:rPr lang="en-US" dirty="0"/>
              <a:t>Vision is difficult</a:t>
            </a:r>
          </a:p>
          <a:p>
            <a:pPr lvl="1" eaLnBrk="1" hangingPunct="1"/>
            <a:r>
              <a:rPr lang="en-US" dirty="0"/>
              <a:t>Half of primate cerebral cortex is devoted to visual processing</a:t>
            </a:r>
          </a:p>
          <a:p>
            <a:pPr lvl="1" eaLnBrk="1" hangingPunct="1"/>
            <a:r>
              <a:rPr lang="en-US" dirty="0"/>
              <a:t>Achieving human-level </a:t>
            </a:r>
            <a:r>
              <a:rPr lang="en-US" dirty="0" smtClean="0"/>
              <a:t>image understanding is </a:t>
            </a:r>
            <a:r>
              <a:rPr lang="en-US" dirty="0"/>
              <a:t>probably </a:t>
            </a:r>
            <a:r>
              <a:rPr lang="en-US" dirty="0" smtClean="0"/>
              <a:t/>
            </a:r>
            <a:br>
              <a:rPr lang="en-US" dirty="0" smtClean="0"/>
            </a:br>
            <a:r>
              <a:rPr lang="en-US" dirty="0" smtClean="0"/>
              <a:t>“</a:t>
            </a:r>
            <a:r>
              <a:rPr lang="en-US" dirty="0"/>
              <a:t>AI-complete”</a:t>
            </a:r>
          </a:p>
          <a:p>
            <a:pPr marL="457200" indent="-457200"/>
            <a:endParaRPr lang="en-US" dirty="0"/>
          </a:p>
        </p:txBody>
      </p:sp>
    </p:spTree>
    <p:extLst>
      <p:ext uri="{BB962C8B-B14F-4D97-AF65-F5344CB8AC3E}">
        <p14:creationId xmlns:p14="http://schemas.microsoft.com/office/powerpoint/2010/main" val="315869861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t>Penelitian di Bidang Computer Vision</a:t>
            </a:r>
            <a:endParaRPr lang="en-ID"/>
          </a:p>
        </p:txBody>
      </p:sp>
      <p:pic>
        <p:nvPicPr>
          <p:cNvPr id="9" name="Content Placeholder 8"/>
          <p:cNvPicPr>
            <a:picLocks noGrp="1" noChangeAspect="1"/>
          </p:cNvPicPr>
          <p:nvPr>
            <p:ph idx="1"/>
          </p:nvPr>
        </p:nvPicPr>
        <p:blipFill>
          <a:blip r:embed="rId2"/>
          <a:stretch>
            <a:fillRect/>
          </a:stretch>
        </p:blipFill>
        <p:spPr>
          <a:xfrm>
            <a:off x="2500820" y="1690690"/>
            <a:ext cx="7190360" cy="4675646"/>
          </a:xfrm>
          <a:prstGeom prst="rect">
            <a:avLst/>
          </a:prstGeom>
        </p:spPr>
      </p:pic>
    </p:spTree>
    <p:extLst>
      <p:ext uri="{BB962C8B-B14F-4D97-AF65-F5344CB8AC3E}">
        <p14:creationId xmlns:p14="http://schemas.microsoft.com/office/powerpoint/2010/main" val="107123005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2057" y="1749975"/>
            <a:ext cx="2040497" cy="176956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648737" y="1554591"/>
            <a:ext cx="2151697" cy="2151697"/>
          </a:xfrm>
          <a:prstGeom prst="rect">
            <a:avLst/>
          </a:prstGeom>
        </p:spPr>
      </p:pic>
      <p:pic>
        <p:nvPicPr>
          <p:cNvPr id="12" name="Picture 1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092592" y="1792507"/>
            <a:ext cx="1509983" cy="1509983"/>
          </a:xfrm>
          <a:prstGeom prst="rect">
            <a:avLst/>
          </a:prstGeom>
        </p:spPr>
      </p:pic>
      <p:pic>
        <p:nvPicPr>
          <p:cNvPr id="13" name="Picture 1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55173" y="4416307"/>
            <a:ext cx="1495395" cy="1495395"/>
          </a:xfrm>
          <a:prstGeom prst="rect">
            <a:avLst/>
          </a:prstGeom>
        </p:spPr>
      </p:pic>
      <p:pic>
        <p:nvPicPr>
          <p:cNvPr id="14" name="Picture 1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827171" y="4090664"/>
            <a:ext cx="1828691" cy="1828691"/>
          </a:xfrm>
          <a:prstGeom prst="rect">
            <a:avLst/>
          </a:prstGeom>
        </p:spPr>
      </p:pic>
      <p:pic>
        <p:nvPicPr>
          <p:cNvPr id="15" name="Picture 1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112223" y="4416307"/>
            <a:ext cx="1490352" cy="1490352"/>
          </a:xfrm>
          <a:prstGeom prst="rect">
            <a:avLst/>
          </a:prstGeom>
        </p:spPr>
      </p:pic>
      <p:sp>
        <p:nvSpPr>
          <p:cNvPr id="16" name="TextBox 15"/>
          <p:cNvSpPr txBox="1"/>
          <p:nvPr/>
        </p:nvSpPr>
        <p:spPr>
          <a:xfrm>
            <a:off x="1295745" y="3498020"/>
            <a:ext cx="853119" cy="461665"/>
          </a:xfrm>
          <a:prstGeom prst="rect">
            <a:avLst/>
          </a:prstGeom>
          <a:noFill/>
        </p:spPr>
        <p:txBody>
          <a:bodyPr wrap="none" rtlCol="0">
            <a:spAutoFit/>
          </a:bodyPr>
          <a:lstStyle/>
          <a:p>
            <a:pPr algn="ctr"/>
            <a:r>
              <a:rPr lang="en-ID" sz="2400" smtClean="0"/>
              <a:t>retail</a:t>
            </a:r>
            <a:endParaRPr lang="en-ID" sz="2400"/>
          </a:p>
        </p:txBody>
      </p:sp>
      <p:sp>
        <p:nvSpPr>
          <p:cNvPr id="25" name="TextBox 24"/>
          <p:cNvSpPr txBox="1"/>
          <p:nvPr/>
        </p:nvSpPr>
        <p:spPr>
          <a:xfrm>
            <a:off x="5084827" y="3467018"/>
            <a:ext cx="1279517" cy="461665"/>
          </a:xfrm>
          <a:prstGeom prst="rect">
            <a:avLst/>
          </a:prstGeom>
          <a:noFill/>
        </p:spPr>
        <p:txBody>
          <a:bodyPr wrap="none" rtlCol="0">
            <a:spAutoFit/>
          </a:bodyPr>
          <a:lstStyle/>
          <a:p>
            <a:pPr algn="ctr"/>
            <a:r>
              <a:rPr lang="en-ID" sz="2400" smtClean="0"/>
              <a:t>otomotif</a:t>
            </a:r>
            <a:endParaRPr lang="en-ID" sz="2400"/>
          </a:p>
        </p:txBody>
      </p:sp>
      <p:sp>
        <p:nvSpPr>
          <p:cNvPr id="26" name="TextBox 25"/>
          <p:cNvSpPr txBox="1"/>
          <p:nvPr/>
        </p:nvSpPr>
        <p:spPr>
          <a:xfrm>
            <a:off x="8996045" y="3331234"/>
            <a:ext cx="1606530" cy="461665"/>
          </a:xfrm>
          <a:prstGeom prst="rect">
            <a:avLst/>
          </a:prstGeom>
          <a:noFill/>
        </p:spPr>
        <p:txBody>
          <a:bodyPr wrap="none" rtlCol="0">
            <a:spAutoFit/>
          </a:bodyPr>
          <a:lstStyle/>
          <a:p>
            <a:pPr algn="ctr"/>
            <a:r>
              <a:rPr lang="en-ID" sz="2400" smtClean="0"/>
              <a:t>kesehatan</a:t>
            </a:r>
            <a:endParaRPr lang="en-ID" sz="2400"/>
          </a:p>
        </p:txBody>
      </p:sp>
      <p:sp>
        <p:nvSpPr>
          <p:cNvPr id="27" name="TextBox 26"/>
          <p:cNvSpPr txBox="1"/>
          <p:nvPr/>
        </p:nvSpPr>
        <p:spPr>
          <a:xfrm>
            <a:off x="880845" y="5906659"/>
            <a:ext cx="1470274" cy="461665"/>
          </a:xfrm>
          <a:prstGeom prst="rect">
            <a:avLst/>
          </a:prstGeom>
          <a:noFill/>
        </p:spPr>
        <p:txBody>
          <a:bodyPr wrap="none" rtlCol="0">
            <a:spAutoFit/>
          </a:bodyPr>
          <a:lstStyle/>
          <a:p>
            <a:pPr algn="ctr"/>
            <a:r>
              <a:rPr lang="en-ID" sz="2400" smtClean="0"/>
              <a:t>pertanian</a:t>
            </a:r>
            <a:endParaRPr lang="en-ID" sz="2400"/>
          </a:p>
        </p:txBody>
      </p:sp>
      <p:sp>
        <p:nvSpPr>
          <p:cNvPr id="28" name="TextBox 27"/>
          <p:cNvSpPr txBox="1"/>
          <p:nvPr/>
        </p:nvSpPr>
        <p:spPr>
          <a:xfrm>
            <a:off x="4827172" y="5919355"/>
            <a:ext cx="1641796" cy="461665"/>
          </a:xfrm>
          <a:prstGeom prst="rect">
            <a:avLst/>
          </a:prstGeom>
          <a:noFill/>
        </p:spPr>
        <p:txBody>
          <a:bodyPr wrap="none" rtlCol="0">
            <a:spAutoFit/>
          </a:bodyPr>
          <a:lstStyle/>
          <a:p>
            <a:pPr algn="ctr"/>
            <a:r>
              <a:rPr lang="en-ID" sz="2400" smtClean="0"/>
              <a:t>perbankan</a:t>
            </a:r>
            <a:endParaRPr lang="en-ID" sz="2400"/>
          </a:p>
        </p:txBody>
      </p:sp>
      <p:sp>
        <p:nvSpPr>
          <p:cNvPr id="33" name="TextBox 32"/>
          <p:cNvSpPr txBox="1"/>
          <p:nvPr/>
        </p:nvSpPr>
        <p:spPr>
          <a:xfrm>
            <a:off x="9268136" y="5906658"/>
            <a:ext cx="1178528" cy="461665"/>
          </a:xfrm>
          <a:prstGeom prst="rect">
            <a:avLst/>
          </a:prstGeom>
          <a:noFill/>
        </p:spPr>
        <p:txBody>
          <a:bodyPr wrap="none" rtlCol="0">
            <a:spAutoFit/>
          </a:bodyPr>
          <a:lstStyle/>
          <a:p>
            <a:pPr algn="ctr"/>
            <a:r>
              <a:rPr lang="en-ID" sz="2400" smtClean="0"/>
              <a:t>industri</a:t>
            </a:r>
            <a:endParaRPr lang="en-ID" sz="2400"/>
          </a:p>
        </p:txBody>
      </p:sp>
      <p:sp>
        <p:nvSpPr>
          <p:cNvPr id="34" name="Rectangle 2"/>
          <p:cNvSpPr txBox="1">
            <a:spLocks noChangeArrowheads="1"/>
          </p:cNvSpPr>
          <p:nvPr/>
        </p:nvSpPr>
        <p:spPr>
          <a:xfrm>
            <a:off x="0" y="5279"/>
            <a:ext cx="12192000" cy="1325563"/>
          </a:xfrm>
          <a:prstGeom prst="rect">
            <a:avLst/>
          </a:prstGeom>
          <a:solidFill>
            <a:srgbClr val="0070C0"/>
          </a:solidFill>
        </p:spPr>
        <p:txBody>
          <a:bodyPr anchor="ctr" anchorCtr="0"/>
          <a:lstStyle>
            <a:lvl1pPr algn="l" defTabSz="914377" rtl="0" eaLnBrk="1" latinLnBrk="0" hangingPunct="1">
              <a:lnSpc>
                <a:spcPct val="90000"/>
              </a:lnSpc>
              <a:spcBef>
                <a:spcPct val="0"/>
              </a:spcBef>
              <a:buNone/>
              <a:defRPr sz="4400" kern="1200">
                <a:solidFill>
                  <a:schemeClr val="tx1"/>
                </a:solidFill>
                <a:latin typeface="Droid Sans" panose="020B0606030804020204" pitchFamily="34" charset="0"/>
                <a:ea typeface="Droid Sans" panose="020B0606030804020204" pitchFamily="34" charset="0"/>
                <a:cs typeface="Droid Sans" panose="020B0606030804020204" pitchFamily="34" charset="0"/>
              </a:defRPr>
            </a:lvl1pPr>
          </a:lstStyle>
          <a:p>
            <a:r>
              <a:rPr lang="en-US" smtClean="0">
                <a:solidFill>
                  <a:schemeClr val="bg1"/>
                </a:solidFill>
              </a:rPr>
              <a:t>Aplikasi Computer Vision</a:t>
            </a:r>
            <a:endParaRPr lang="en-US" dirty="0" smtClean="0">
              <a:solidFill>
                <a:schemeClr val="bg1"/>
              </a:solidFill>
            </a:endParaRPr>
          </a:p>
        </p:txBody>
      </p:sp>
    </p:spTree>
    <p:extLst>
      <p:ext uri="{BB962C8B-B14F-4D97-AF65-F5344CB8AC3E}">
        <p14:creationId xmlns:p14="http://schemas.microsoft.com/office/powerpoint/2010/main" val="124739828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338084" y="2893829"/>
            <a:ext cx="816935" cy="816935"/>
          </a:xfrm>
          <a:prstGeom prst="rect">
            <a:avLst/>
          </a:prstGeom>
        </p:spPr>
      </p:pic>
      <p:sp>
        <p:nvSpPr>
          <p:cNvPr id="6" name="TextBox 5"/>
          <p:cNvSpPr txBox="1"/>
          <p:nvPr/>
        </p:nvSpPr>
        <p:spPr>
          <a:xfrm>
            <a:off x="5454502" y="2979130"/>
            <a:ext cx="2568332" cy="646331"/>
          </a:xfrm>
          <a:prstGeom prst="rect">
            <a:avLst/>
          </a:prstGeom>
          <a:noFill/>
        </p:spPr>
        <p:txBody>
          <a:bodyPr wrap="none" rtlCol="0">
            <a:spAutoFit/>
          </a:bodyPr>
          <a:lstStyle/>
          <a:p>
            <a:r>
              <a:rPr lang="en-ID" sz="3600" smtClean="0">
                <a:solidFill>
                  <a:schemeClr val="bg1"/>
                </a:solidFill>
              </a:rPr>
              <a:t>Amazon Go</a:t>
            </a:r>
            <a:endParaRPr lang="en-ID" sz="3600">
              <a:solidFill>
                <a:schemeClr val="bg1"/>
              </a:solidFill>
            </a:endParaRPr>
          </a:p>
        </p:txBody>
      </p:sp>
    </p:spTree>
    <p:extLst>
      <p:ext uri="{BB962C8B-B14F-4D97-AF65-F5344CB8AC3E}">
        <p14:creationId xmlns:p14="http://schemas.microsoft.com/office/powerpoint/2010/main" val="141764040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33451" y="741679"/>
            <a:ext cx="8332957" cy="4536588"/>
          </a:xfrm>
          <a:prstGeom prst="rect">
            <a:avLst/>
          </a:prstGeom>
        </p:spPr>
      </p:pic>
      <p:sp>
        <p:nvSpPr>
          <p:cNvPr id="4" name="Rectangle 3"/>
          <p:cNvSpPr/>
          <p:nvPr/>
        </p:nvSpPr>
        <p:spPr>
          <a:xfrm>
            <a:off x="1902219" y="5410018"/>
            <a:ext cx="8940140" cy="461665"/>
          </a:xfrm>
          <a:prstGeom prst="rect">
            <a:avLst/>
          </a:prstGeom>
        </p:spPr>
        <p:txBody>
          <a:bodyPr wrap="none">
            <a:spAutoFit/>
          </a:bodyPr>
          <a:lstStyle/>
          <a:p>
            <a:r>
              <a:rPr lang="en-ID" sz="2400" smtClean="0"/>
              <a:t>Video : </a:t>
            </a:r>
            <a:r>
              <a:rPr lang="en-ID" sz="2400" smtClean="0">
                <a:hlinkClick r:id="rId3"/>
              </a:rPr>
              <a:t>https</a:t>
            </a:r>
            <a:r>
              <a:rPr lang="en-ID" sz="2400">
                <a:hlinkClick r:id="rId3"/>
              </a:rPr>
              <a:t>://</a:t>
            </a:r>
            <a:r>
              <a:rPr lang="en-ID" sz="2400" smtClean="0">
                <a:hlinkClick r:id="rId3"/>
              </a:rPr>
              <a:t>www.youtube.com/watch?v=uoKsY9HDk6o&amp;t=6s</a:t>
            </a:r>
            <a:r>
              <a:rPr lang="en-ID" sz="2400" smtClean="0"/>
              <a:t> </a:t>
            </a:r>
            <a:endParaRPr lang="en-ID" sz="2400"/>
          </a:p>
        </p:txBody>
      </p:sp>
    </p:spTree>
    <p:extLst>
      <p:ext uri="{BB962C8B-B14F-4D97-AF65-F5344CB8AC3E}">
        <p14:creationId xmlns:p14="http://schemas.microsoft.com/office/powerpoint/2010/main" val="47401124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08703" y="2492513"/>
            <a:ext cx="5662127" cy="707886"/>
          </a:xfrm>
          <a:prstGeom prst="rect">
            <a:avLst/>
          </a:prstGeom>
        </p:spPr>
        <p:txBody>
          <a:bodyPr wrap="none">
            <a:spAutoFit/>
          </a:bodyPr>
          <a:lstStyle/>
          <a:p>
            <a:r>
              <a:rPr lang="en-ID" sz="400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Rubik-Light"/>
              </a:rPr>
              <a:t>virtual mirror technology</a:t>
            </a:r>
            <a:endParaRPr lang="en-ID" sz="400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42758" y="776176"/>
            <a:ext cx="4065945" cy="4848447"/>
          </a:xfrm>
          <a:prstGeom prst="rect">
            <a:avLst/>
          </a:prstGeom>
        </p:spPr>
      </p:pic>
    </p:spTree>
    <p:extLst>
      <p:ext uri="{BB962C8B-B14F-4D97-AF65-F5344CB8AC3E}">
        <p14:creationId xmlns:p14="http://schemas.microsoft.com/office/powerpoint/2010/main" val="12729118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3484179"/>
          </a:xfrm>
          <a:prstGeom prst="rect">
            <a:avLst/>
          </a:prstGeom>
          <a:noFill/>
          <a:ln>
            <a:noFill/>
          </a:ln>
        </p:spPr>
      </p:pic>
      <p:grpSp>
        <p:nvGrpSpPr>
          <p:cNvPr id="7" name="Group 6"/>
          <p:cNvGrpSpPr/>
          <p:nvPr/>
        </p:nvGrpSpPr>
        <p:grpSpPr>
          <a:xfrm>
            <a:off x="0" y="2"/>
            <a:ext cx="12192000" cy="4391540"/>
            <a:chOff x="0" y="2"/>
            <a:chExt cx="12192000" cy="4391540"/>
          </a:xfrm>
        </p:grpSpPr>
        <p:sp>
          <p:nvSpPr>
            <p:cNvPr id="5" name="Rectangle 4"/>
            <p:cNvSpPr/>
            <p:nvPr/>
          </p:nvSpPr>
          <p:spPr>
            <a:xfrm>
              <a:off x="0" y="2"/>
              <a:ext cx="12192000" cy="3484177"/>
            </a:xfrm>
            <a:prstGeom prst="rect">
              <a:avLst/>
            </a:prstGeom>
            <a:solidFill>
              <a:srgbClr val="0070C0">
                <a:alpha val="8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smtClean="0">
                  <a:latin typeface="Titillium Bd" panose="00000800000000000000" pitchFamily="50" charset="0"/>
                </a:rPr>
                <a:t>Achmad Solichin</a:t>
              </a:r>
            </a:p>
            <a:p>
              <a:pPr algn="ctr"/>
              <a:r>
                <a:rPr lang="en-US" sz="3200" dirty="0" err="1" smtClean="0">
                  <a:latin typeface="Titillium Up" panose="00000500000000000000" pitchFamily="50" charset="0"/>
                </a:rPr>
                <a:t>Dosen</a:t>
              </a:r>
              <a:r>
                <a:rPr lang="en-US" sz="3200" dirty="0" smtClean="0">
                  <a:latin typeface="Titillium Up" panose="00000500000000000000" pitchFamily="50" charset="0"/>
                </a:rPr>
                <a:t> - Web Developer - Trainer</a:t>
              </a:r>
              <a:endParaRPr lang="id-ID" sz="3200" dirty="0">
                <a:latin typeface="Titillium Up" panose="00000500000000000000" pitchFamily="50" charset="0"/>
              </a:endParaRPr>
            </a:p>
          </p:txBody>
        </p:sp>
        <p:pic>
          <p:nvPicPr>
            <p:cNvPr id="6" name="Picture 5"/>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062683" y="2597211"/>
              <a:ext cx="1794331" cy="1794331"/>
            </a:xfrm>
            <a:prstGeom prst="rect">
              <a:avLst/>
            </a:prstGeom>
            <a:ln>
              <a:noFill/>
            </a:ln>
          </p:spPr>
        </p:pic>
      </p:grpSp>
      <p:grpSp>
        <p:nvGrpSpPr>
          <p:cNvPr id="24" name="Group 23"/>
          <p:cNvGrpSpPr/>
          <p:nvPr/>
        </p:nvGrpSpPr>
        <p:grpSpPr>
          <a:xfrm>
            <a:off x="1592298" y="5146912"/>
            <a:ext cx="9126263" cy="610806"/>
            <a:chOff x="1601191" y="4695349"/>
            <a:chExt cx="9126263" cy="610806"/>
          </a:xfrm>
        </p:grpSpPr>
        <p:grpSp>
          <p:nvGrpSpPr>
            <p:cNvPr id="11" name="Group 10"/>
            <p:cNvGrpSpPr/>
            <p:nvPr/>
          </p:nvGrpSpPr>
          <p:grpSpPr>
            <a:xfrm>
              <a:off x="1601191" y="4695349"/>
              <a:ext cx="3133617" cy="610806"/>
              <a:chOff x="1601191" y="4695349"/>
              <a:chExt cx="3133617" cy="610806"/>
            </a:xfrm>
          </p:grpSpPr>
          <p:sp>
            <p:nvSpPr>
              <p:cNvPr id="8" name="TextBox 7"/>
              <p:cNvSpPr txBox="1"/>
              <p:nvPr/>
            </p:nvSpPr>
            <p:spPr>
              <a:xfrm>
                <a:off x="2074865" y="4769920"/>
                <a:ext cx="2659943" cy="461665"/>
              </a:xfrm>
              <a:prstGeom prst="rect">
                <a:avLst/>
              </a:prstGeom>
              <a:noFill/>
            </p:spPr>
            <p:txBody>
              <a:bodyPr wrap="square" rtlCol="0">
                <a:spAutoFit/>
              </a:bodyPr>
              <a:lstStyle/>
              <a:p>
                <a:r>
                  <a:rPr lang="en-US" sz="2400" dirty="0" smtClean="0"/>
                  <a:t>@</a:t>
                </a:r>
                <a:r>
                  <a:rPr lang="en-US" sz="2400" dirty="0" err="1" smtClean="0"/>
                  <a:t>achmatim</a:t>
                </a:r>
                <a:endParaRPr lang="id-ID" sz="2400" dirty="0"/>
              </a:p>
            </p:txBody>
          </p:sp>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01191" y="4695349"/>
                <a:ext cx="610806" cy="610806"/>
              </a:xfrm>
              <a:prstGeom prst="rect">
                <a:avLst/>
              </a:prstGeom>
            </p:spPr>
          </p:pic>
        </p:grpSp>
        <p:grpSp>
          <p:nvGrpSpPr>
            <p:cNvPr id="14" name="Group 13"/>
            <p:cNvGrpSpPr/>
            <p:nvPr/>
          </p:nvGrpSpPr>
          <p:grpSpPr>
            <a:xfrm>
              <a:off x="3989073" y="4769920"/>
              <a:ext cx="2755400" cy="478591"/>
              <a:chOff x="3989073" y="4769920"/>
              <a:chExt cx="2755400" cy="478591"/>
            </a:xfrm>
          </p:grpSpPr>
          <p:pic>
            <p:nvPicPr>
              <p:cNvPr id="12" name="Picture 1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89073" y="4769920"/>
                <a:ext cx="478591" cy="478591"/>
              </a:xfrm>
              <a:prstGeom prst="rect">
                <a:avLst/>
              </a:prstGeom>
            </p:spPr>
          </p:pic>
          <p:sp>
            <p:nvSpPr>
              <p:cNvPr id="13" name="TextBox 12"/>
              <p:cNvSpPr txBox="1"/>
              <p:nvPr/>
            </p:nvSpPr>
            <p:spPr>
              <a:xfrm>
                <a:off x="4307587" y="4786846"/>
                <a:ext cx="2436886" cy="461665"/>
              </a:xfrm>
              <a:prstGeom prst="rect">
                <a:avLst/>
              </a:prstGeom>
              <a:noFill/>
            </p:spPr>
            <p:txBody>
              <a:bodyPr wrap="none" rtlCol="0">
                <a:spAutoFit/>
              </a:bodyPr>
              <a:lstStyle/>
              <a:p>
                <a:r>
                  <a:rPr lang="en-US" sz="2400" dirty="0" smtClean="0"/>
                  <a:t>Achmad Solichin</a:t>
                </a:r>
                <a:endParaRPr lang="id-ID" sz="2400" dirty="0"/>
              </a:p>
            </p:txBody>
          </p:sp>
        </p:grpSp>
        <p:grpSp>
          <p:nvGrpSpPr>
            <p:cNvPr id="17" name="Group 16"/>
            <p:cNvGrpSpPr/>
            <p:nvPr/>
          </p:nvGrpSpPr>
          <p:grpSpPr>
            <a:xfrm>
              <a:off x="6962205" y="4695349"/>
              <a:ext cx="3765249" cy="598793"/>
              <a:chOff x="6962205" y="4695349"/>
              <a:chExt cx="3765249" cy="598793"/>
            </a:xfrm>
          </p:grpSpPr>
          <p:pic>
            <p:nvPicPr>
              <p:cNvPr id="15" name="Picture 1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962205" y="4695349"/>
                <a:ext cx="598793" cy="598793"/>
              </a:xfrm>
              <a:prstGeom prst="rect">
                <a:avLst/>
              </a:prstGeom>
            </p:spPr>
          </p:pic>
          <p:sp>
            <p:nvSpPr>
              <p:cNvPr id="16" name="TextBox 15"/>
              <p:cNvSpPr txBox="1"/>
              <p:nvPr/>
            </p:nvSpPr>
            <p:spPr>
              <a:xfrm>
                <a:off x="7505097" y="4763912"/>
                <a:ext cx="3222357" cy="461665"/>
              </a:xfrm>
              <a:prstGeom prst="rect">
                <a:avLst/>
              </a:prstGeom>
              <a:noFill/>
            </p:spPr>
            <p:txBody>
              <a:bodyPr wrap="none" rtlCol="0">
                <a:spAutoFit/>
              </a:bodyPr>
              <a:lstStyle/>
              <a:p>
                <a:r>
                  <a:rPr lang="en-US" sz="2400" dirty="0" smtClean="0"/>
                  <a:t>achmatim@gmail.com</a:t>
                </a:r>
                <a:endParaRPr lang="id-ID" sz="2400" dirty="0"/>
              </a:p>
            </p:txBody>
          </p:sp>
        </p:grpSp>
      </p:grpSp>
      <p:grpSp>
        <p:nvGrpSpPr>
          <p:cNvPr id="26" name="Group 25"/>
          <p:cNvGrpSpPr/>
          <p:nvPr/>
        </p:nvGrpSpPr>
        <p:grpSpPr>
          <a:xfrm>
            <a:off x="2154905" y="5858458"/>
            <a:ext cx="8279353" cy="610806"/>
            <a:chOff x="1971589" y="5669266"/>
            <a:chExt cx="8279353" cy="610806"/>
          </a:xfrm>
        </p:grpSpPr>
        <p:grpSp>
          <p:nvGrpSpPr>
            <p:cNvPr id="22" name="Group 21"/>
            <p:cNvGrpSpPr/>
            <p:nvPr/>
          </p:nvGrpSpPr>
          <p:grpSpPr>
            <a:xfrm>
              <a:off x="1971589" y="5669266"/>
              <a:ext cx="4275733" cy="610806"/>
              <a:chOff x="2285885" y="5598625"/>
              <a:chExt cx="4275733" cy="610806"/>
            </a:xfrm>
          </p:grpSpPr>
          <p:sp>
            <p:nvSpPr>
              <p:cNvPr id="18" name="TextBox 17"/>
              <p:cNvSpPr txBox="1"/>
              <p:nvPr/>
            </p:nvSpPr>
            <p:spPr>
              <a:xfrm>
                <a:off x="2890420" y="5673196"/>
                <a:ext cx="3671198" cy="461665"/>
              </a:xfrm>
              <a:prstGeom prst="rect">
                <a:avLst/>
              </a:prstGeom>
              <a:noFill/>
            </p:spPr>
            <p:txBody>
              <a:bodyPr wrap="none" rtlCol="0">
                <a:spAutoFit/>
              </a:bodyPr>
              <a:lstStyle/>
              <a:p>
                <a:r>
                  <a:rPr lang="en-US" sz="2400" dirty="0" smtClean="0"/>
                  <a:t>slideshare.net/</a:t>
                </a:r>
                <a:r>
                  <a:rPr lang="en-US" sz="2400" dirty="0" err="1" smtClean="0"/>
                  <a:t>achmatim</a:t>
                </a:r>
                <a:endParaRPr lang="id-ID" sz="2400" dirty="0"/>
              </a:p>
            </p:txBody>
          </p:sp>
          <p:pic>
            <p:nvPicPr>
              <p:cNvPr id="19" name="Picture 1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285885" y="5598625"/>
                <a:ext cx="610806" cy="610806"/>
              </a:xfrm>
              <a:prstGeom prst="rect">
                <a:avLst/>
              </a:prstGeom>
            </p:spPr>
          </p:pic>
        </p:grpSp>
        <p:grpSp>
          <p:nvGrpSpPr>
            <p:cNvPr id="23" name="Group 22"/>
            <p:cNvGrpSpPr/>
            <p:nvPr/>
          </p:nvGrpSpPr>
          <p:grpSpPr>
            <a:xfrm>
              <a:off x="6574117" y="5674484"/>
              <a:ext cx="3676825" cy="588809"/>
              <a:chOff x="7254177" y="5674183"/>
              <a:chExt cx="3676825" cy="588809"/>
            </a:xfrm>
          </p:grpSpPr>
          <p:sp>
            <p:nvSpPr>
              <p:cNvPr id="20" name="TextBox 19"/>
              <p:cNvSpPr txBox="1"/>
              <p:nvPr/>
            </p:nvSpPr>
            <p:spPr>
              <a:xfrm>
                <a:off x="7788795" y="5723634"/>
                <a:ext cx="3142207" cy="461665"/>
              </a:xfrm>
              <a:prstGeom prst="rect">
                <a:avLst/>
              </a:prstGeom>
              <a:noFill/>
            </p:spPr>
            <p:txBody>
              <a:bodyPr wrap="none" rtlCol="0">
                <a:spAutoFit/>
              </a:bodyPr>
              <a:lstStyle/>
              <a:p>
                <a:r>
                  <a:rPr lang="en-US" sz="2400" dirty="0" smtClean="0"/>
                  <a:t>http://achmatim.net</a:t>
                </a:r>
                <a:endParaRPr lang="id-ID" sz="2400" dirty="0"/>
              </a:p>
            </p:txBody>
          </p:sp>
          <p:pic>
            <p:nvPicPr>
              <p:cNvPr id="21" name="Picture 2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254177" y="5674183"/>
                <a:ext cx="588809" cy="588809"/>
              </a:xfrm>
              <a:prstGeom prst="rect">
                <a:avLst/>
              </a:prstGeom>
            </p:spPr>
          </p:pic>
        </p:grpSp>
      </p:grpSp>
      <p:grpSp>
        <p:nvGrpSpPr>
          <p:cNvPr id="30" name="Group 29"/>
          <p:cNvGrpSpPr/>
          <p:nvPr/>
        </p:nvGrpSpPr>
        <p:grpSpPr>
          <a:xfrm>
            <a:off x="3639924" y="4487165"/>
            <a:ext cx="4912152" cy="498041"/>
            <a:chOff x="4136688" y="4391542"/>
            <a:chExt cx="4912152" cy="498041"/>
          </a:xfrm>
        </p:grpSpPr>
        <p:pic>
          <p:nvPicPr>
            <p:cNvPr id="28" name="Picture 2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136688" y="4391542"/>
              <a:ext cx="464237" cy="464237"/>
            </a:xfrm>
            <a:prstGeom prst="rect">
              <a:avLst/>
            </a:prstGeom>
          </p:spPr>
        </p:pic>
        <p:sp>
          <p:nvSpPr>
            <p:cNvPr id="29" name="TextBox 28"/>
            <p:cNvSpPr txBox="1"/>
            <p:nvPr/>
          </p:nvSpPr>
          <p:spPr>
            <a:xfrm>
              <a:off x="4603392" y="4427918"/>
              <a:ext cx="4445448" cy="461665"/>
            </a:xfrm>
            <a:prstGeom prst="rect">
              <a:avLst/>
            </a:prstGeom>
            <a:noFill/>
          </p:spPr>
          <p:txBody>
            <a:bodyPr wrap="none" rtlCol="0">
              <a:spAutoFit/>
            </a:bodyPr>
            <a:lstStyle/>
            <a:p>
              <a:r>
                <a:rPr lang="en-US" sz="2400" dirty="0" err="1" smtClean="0"/>
                <a:t>Universitas</a:t>
              </a:r>
              <a:r>
                <a:rPr lang="en-US" sz="2400" dirty="0" smtClean="0"/>
                <a:t> Budi </a:t>
              </a:r>
              <a:r>
                <a:rPr lang="en-US" sz="2400" dirty="0" err="1" smtClean="0"/>
                <a:t>Luhur</a:t>
              </a:r>
              <a:r>
                <a:rPr lang="en-US" sz="2400" dirty="0" smtClean="0"/>
                <a:t>, Jakarta</a:t>
              </a:r>
              <a:endParaRPr lang="id-ID" sz="2400" dirty="0"/>
            </a:p>
          </p:txBody>
        </p:sp>
      </p:grpSp>
    </p:spTree>
    <p:extLst>
      <p:ext uri="{BB962C8B-B14F-4D97-AF65-F5344CB8AC3E}">
        <p14:creationId xmlns:p14="http://schemas.microsoft.com/office/powerpoint/2010/main" val="251859509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47405" y="690477"/>
            <a:ext cx="8332376" cy="4906493"/>
          </a:xfrm>
          <a:prstGeom prst="rect">
            <a:avLst/>
          </a:prstGeom>
        </p:spPr>
      </p:pic>
      <p:sp>
        <p:nvSpPr>
          <p:cNvPr id="4" name="Rectangle 3"/>
          <p:cNvSpPr/>
          <p:nvPr/>
        </p:nvSpPr>
        <p:spPr>
          <a:xfrm>
            <a:off x="2186941" y="5679525"/>
            <a:ext cx="7853304" cy="461665"/>
          </a:xfrm>
          <a:prstGeom prst="rect">
            <a:avLst/>
          </a:prstGeom>
        </p:spPr>
        <p:txBody>
          <a:bodyPr wrap="none">
            <a:spAutoFit/>
          </a:bodyPr>
          <a:lstStyle/>
          <a:p>
            <a:r>
              <a:rPr lang="en-ID" sz="2400" smtClean="0"/>
              <a:t>Video: </a:t>
            </a:r>
            <a:r>
              <a:rPr lang="en-ID" sz="2400" smtClean="0">
                <a:hlinkClick r:id="rId3"/>
              </a:rPr>
              <a:t>https</a:t>
            </a:r>
            <a:r>
              <a:rPr lang="en-ID" sz="2400">
                <a:hlinkClick r:id="rId3"/>
              </a:rPr>
              <a:t>://</a:t>
            </a:r>
            <a:r>
              <a:rPr lang="en-ID" sz="2400" smtClean="0">
                <a:hlinkClick r:id="rId3"/>
              </a:rPr>
              <a:t>www.youtube.com/watch?v=Mr71jrkzWq8</a:t>
            </a:r>
            <a:r>
              <a:rPr lang="en-ID" sz="2400" smtClean="0"/>
              <a:t> </a:t>
            </a:r>
            <a:endParaRPr lang="en-ID" sz="2400"/>
          </a:p>
        </p:txBody>
      </p:sp>
    </p:spTree>
    <p:extLst>
      <p:ext uri="{BB962C8B-B14F-4D97-AF65-F5344CB8AC3E}">
        <p14:creationId xmlns:p14="http://schemas.microsoft.com/office/powerpoint/2010/main" val="86250759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34610" y="1747283"/>
            <a:ext cx="2792819" cy="2792819"/>
          </a:xfrm>
          <a:prstGeom prst="rect">
            <a:avLst/>
          </a:prstGeom>
        </p:spPr>
      </p:pic>
      <p:sp>
        <p:nvSpPr>
          <p:cNvPr id="3" name="Rectangle 2"/>
          <p:cNvSpPr/>
          <p:nvPr/>
        </p:nvSpPr>
        <p:spPr>
          <a:xfrm>
            <a:off x="5042758" y="2767632"/>
            <a:ext cx="5944256" cy="707886"/>
          </a:xfrm>
          <a:prstGeom prst="rect">
            <a:avLst/>
          </a:prstGeom>
        </p:spPr>
        <p:txBody>
          <a:bodyPr wrap="none">
            <a:spAutoFit/>
          </a:bodyPr>
          <a:lstStyle/>
          <a:p>
            <a:r>
              <a:rPr lang="en-ID" sz="4000" b="1"/>
              <a:t>Self-Driving Car Project</a:t>
            </a:r>
          </a:p>
        </p:txBody>
      </p:sp>
    </p:spTree>
    <p:extLst>
      <p:ext uri="{BB962C8B-B14F-4D97-AF65-F5344CB8AC3E}">
        <p14:creationId xmlns:p14="http://schemas.microsoft.com/office/powerpoint/2010/main" val="231819963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47643" y="867488"/>
            <a:ext cx="9033453" cy="4407156"/>
          </a:xfrm>
          <a:prstGeom prst="rect">
            <a:avLst/>
          </a:prstGeom>
        </p:spPr>
      </p:pic>
      <p:sp>
        <p:nvSpPr>
          <p:cNvPr id="4" name="Rectangle 3"/>
          <p:cNvSpPr/>
          <p:nvPr/>
        </p:nvSpPr>
        <p:spPr>
          <a:xfrm>
            <a:off x="1647643" y="5438894"/>
            <a:ext cx="9237209" cy="523220"/>
          </a:xfrm>
          <a:prstGeom prst="rect">
            <a:avLst/>
          </a:prstGeom>
        </p:spPr>
        <p:txBody>
          <a:bodyPr wrap="none">
            <a:spAutoFit/>
          </a:bodyPr>
          <a:lstStyle/>
          <a:p>
            <a:r>
              <a:rPr lang="en-ID" sz="2800" smtClean="0"/>
              <a:t>Video: </a:t>
            </a:r>
            <a:r>
              <a:rPr lang="en-ID" sz="2800" smtClean="0">
                <a:hlinkClick r:id="rId3"/>
              </a:rPr>
              <a:t>https</a:t>
            </a:r>
            <a:r>
              <a:rPr lang="en-ID" sz="2800">
                <a:hlinkClick r:id="rId3"/>
              </a:rPr>
              <a:t>://</a:t>
            </a:r>
            <a:r>
              <a:rPr lang="en-ID" sz="2800" smtClean="0">
                <a:hlinkClick r:id="rId3"/>
              </a:rPr>
              <a:t>www.youtube.com/watch?v=3XB-ygEJ93A</a:t>
            </a:r>
            <a:r>
              <a:rPr lang="en-ID" sz="2800" smtClean="0"/>
              <a:t> </a:t>
            </a:r>
            <a:endParaRPr lang="en-ID" sz="2800"/>
          </a:p>
        </p:txBody>
      </p:sp>
    </p:spTree>
    <p:extLst>
      <p:ext uri="{BB962C8B-B14F-4D97-AF65-F5344CB8AC3E}">
        <p14:creationId xmlns:p14="http://schemas.microsoft.com/office/powerpoint/2010/main" val="250482344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04795" y="341646"/>
            <a:ext cx="5125121" cy="523220"/>
          </a:xfrm>
          <a:prstGeom prst="rect">
            <a:avLst/>
          </a:prstGeom>
        </p:spPr>
        <p:txBody>
          <a:bodyPr wrap="none">
            <a:spAutoFit/>
          </a:bodyPr>
          <a:lstStyle/>
          <a:p>
            <a:pPr algn="ctr"/>
            <a:r>
              <a:rPr lang="en-ID" sz="2800" smtClean="0">
                <a:latin typeface="Rubik-Light"/>
              </a:rPr>
              <a:t>DermLens: </a:t>
            </a:r>
            <a:r>
              <a:rPr lang="en-ID" sz="2800" smtClean="0"/>
              <a:t>recognize psoriasis</a:t>
            </a:r>
            <a:endParaRPr lang="en-ID" sz="2800"/>
          </a:p>
        </p:txBody>
      </p:sp>
      <p:sp>
        <p:nvSpPr>
          <p:cNvPr id="4" name="Rectangle 3"/>
          <p:cNvSpPr/>
          <p:nvPr/>
        </p:nvSpPr>
        <p:spPr>
          <a:xfrm>
            <a:off x="3118676" y="5394035"/>
            <a:ext cx="6429902" cy="523220"/>
          </a:xfrm>
          <a:prstGeom prst="rect">
            <a:avLst/>
          </a:prstGeom>
        </p:spPr>
        <p:txBody>
          <a:bodyPr wrap="none">
            <a:spAutoFit/>
          </a:bodyPr>
          <a:lstStyle/>
          <a:p>
            <a:r>
              <a:rPr lang="en-ID" sz="2800" smtClean="0"/>
              <a:t>Video: </a:t>
            </a:r>
            <a:r>
              <a:rPr lang="en-ID" sz="2800" smtClean="0">
                <a:hlinkClick r:id="rId2"/>
              </a:rPr>
              <a:t>https</a:t>
            </a:r>
            <a:r>
              <a:rPr lang="en-ID" sz="2800">
                <a:hlinkClick r:id="rId2"/>
              </a:rPr>
              <a:t>://</a:t>
            </a:r>
            <a:r>
              <a:rPr lang="en-ID" sz="2800" smtClean="0">
                <a:hlinkClick r:id="rId2"/>
              </a:rPr>
              <a:t>youtu.be/8UQN8quZXKs</a:t>
            </a:r>
            <a:r>
              <a:rPr lang="en-ID" sz="2800" smtClean="0"/>
              <a:t> </a:t>
            </a:r>
            <a:endParaRPr lang="en-ID" sz="2800"/>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62345" y="1128889"/>
            <a:ext cx="8142565" cy="4108787"/>
          </a:xfrm>
          <a:prstGeom prst="rect">
            <a:avLst/>
          </a:prstGeom>
        </p:spPr>
      </p:pic>
    </p:spTree>
    <p:extLst>
      <p:ext uri="{BB962C8B-B14F-4D97-AF65-F5344CB8AC3E}">
        <p14:creationId xmlns:p14="http://schemas.microsoft.com/office/powerpoint/2010/main" val="366643181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65558" y="341646"/>
            <a:ext cx="2603598" cy="523220"/>
          </a:xfrm>
          <a:prstGeom prst="rect">
            <a:avLst/>
          </a:prstGeom>
        </p:spPr>
        <p:txBody>
          <a:bodyPr wrap="none">
            <a:spAutoFit/>
          </a:bodyPr>
          <a:lstStyle/>
          <a:p>
            <a:pPr algn="ctr"/>
            <a:r>
              <a:rPr lang="en-ID" sz="2800" smtClean="0">
                <a:latin typeface="Rubik-Light"/>
              </a:rPr>
              <a:t>Deteksi rumput</a:t>
            </a:r>
            <a:endParaRPr lang="en-ID" sz="280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16123" y="1089169"/>
            <a:ext cx="7761527" cy="4490947"/>
          </a:xfrm>
          <a:prstGeom prst="rect">
            <a:avLst/>
          </a:prstGeom>
        </p:spPr>
      </p:pic>
      <p:sp>
        <p:nvSpPr>
          <p:cNvPr id="5" name="Rectangle 4"/>
          <p:cNvSpPr/>
          <p:nvPr/>
        </p:nvSpPr>
        <p:spPr>
          <a:xfrm>
            <a:off x="2392523" y="5708167"/>
            <a:ext cx="7869334" cy="461665"/>
          </a:xfrm>
          <a:prstGeom prst="rect">
            <a:avLst/>
          </a:prstGeom>
        </p:spPr>
        <p:txBody>
          <a:bodyPr wrap="none">
            <a:spAutoFit/>
          </a:bodyPr>
          <a:lstStyle/>
          <a:p>
            <a:r>
              <a:rPr lang="en-ID" sz="2400" smtClean="0"/>
              <a:t>Video: </a:t>
            </a:r>
            <a:r>
              <a:rPr lang="en-ID" sz="2400" smtClean="0">
                <a:hlinkClick r:id="rId3"/>
              </a:rPr>
              <a:t>https</a:t>
            </a:r>
            <a:r>
              <a:rPr lang="en-ID" sz="2400">
                <a:hlinkClick r:id="rId3"/>
              </a:rPr>
              <a:t>://</a:t>
            </a:r>
            <a:r>
              <a:rPr lang="en-ID" sz="2400" smtClean="0">
                <a:hlinkClick r:id="rId3"/>
              </a:rPr>
              <a:t>www.youtube.com/watch?v=2kSl1QOt96k</a:t>
            </a:r>
            <a:r>
              <a:rPr lang="en-ID" sz="2400" smtClean="0"/>
              <a:t> </a:t>
            </a:r>
            <a:endParaRPr lang="en-ID" sz="2400"/>
          </a:p>
        </p:txBody>
      </p:sp>
    </p:spTree>
    <p:extLst>
      <p:ext uri="{BB962C8B-B14F-4D97-AF65-F5344CB8AC3E}">
        <p14:creationId xmlns:p14="http://schemas.microsoft.com/office/powerpoint/2010/main" val="407964233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ID"/>
              <a:t>Automated traffic law enforcement</a:t>
            </a:r>
          </a:p>
          <a:p>
            <a:r>
              <a:rPr lang="en-ID"/>
              <a:t>Intelligent Traffic Lights </a:t>
            </a:r>
            <a:r>
              <a:rPr lang="en-ID" smtClean="0"/>
              <a:t>System</a:t>
            </a:r>
          </a:p>
          <a:p>
            <a:r>
              <a:rPr lang="en-ID" smtClean="0"/>
              <a:t>Face recognition</a:t>
            </a:r>
          </a:p>
          <a:p>
            <a:r>
              <a:rPr lang="en-ID" smtClean="0"/>
              <a:t>Pedestrian detection</a:t>
            </a:r>
          </a:p>
          <a:p>
            <a:r>
              <a:rPr lang="en-ID" smtClean="0"/>
              <a:t>Object detection</a:t>
            </a:r>
          </a:p>
          <a:p>
            <a:r>
              <a:rPr lang="en-ID" smtClean="0"/>
              <a:t>Facial expression</a:t>
            </a:r>
          </a:p>
          <a:p>
            <a:r>
              <a:rPr lang="en-ID" smtClean="0"/>
              <a:t>….</a:t>
            </a:r>
            <a:endParaRPr lang="en-ID"/>
          </a:p>
        </p:txBody>
      </p:sp>
      <p:sp>
        <p:nvSpPr>
          <p:cNvPr id="3" name="Title 2"/>
          <p:cNvSpPr>
            <a:spLocks noGrp="1"/>
          </p:cNvSpPr>
          <p:nvPr>
            <p:ph type="title"/>
          </p:nvPr>
        </p:nvSpPr>
        <p:spPr/>
        <p:txBody>
          <a:bodyPr/>
          <a:lstStyle/>
          <a:p>
            <a:r>
              <a:rPr lang="en-ID" smtClean="0"/>
              <a:t>Dan masih banyak contoh lainnya….</a:t>
            </a:r>
            <a:endParaRPr lang="en-ID"/>
          </a:p>
        </p:txBody>
      </p:sp>
    </p:spTree>
    <p:extLst>
      <p:ext uri="{BB962C8B-B14F-4D97-AF65-F5344CB8AC3E}">
        <p14:creationId xmlns:p14="http://schemas.microsoft.com/office/powerpoint/2010/main" val="286899184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00FF"/>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1565706"/>
            <a:ext cx="9144000" cy="2387600"/>
          </a:xfrm>
        </p:spPr>
        <p:txBody>
          <a:bodyPr>
            <a:normAutofit/>
          </a:bodyPr>
          <a:lstStyle/>
          <a:p>
            <a:r>
              <a:rPr lang="en-US" sz="6600" smtClean="0">
                <a:solidFill>
                  <a:schemeClr val="bg1"/>
                </a:solidFill>
              </a:rPr>
              <a:t>Tantangan di bidang computer vision</a:t>
            </a:r>
            <a:endParaRPr lang="id-ID" sz="4800" dirty="0">
              <a:solidFill>
                <a:schemeClr val="bg1"/>
              </a:solidFill>
            </a:endParaRPr>
          </a:p>
        </p:txBody>
      </p:sp>
    </p:spTree>
    <p:extLst>
      <p:ext uri="{BB962C8B-B14F-4D97-AF65-F5344CB8AC3E}">
        <p14:creationId xmlns:p14="http://schemas.microsoft.com/office/powerpoint/2010/main" val="83029490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Text Box 5"/>
          <p:cNvSpPr txBox="1">
            <a:spLocks noChangeArrowheads="1"/>
          </p:cNvSpPr>
          <p:nvPr/>
        </p:nvSpPr>
        <p:spPr bwMode="auto">
          <a:xfrm>
            <a:off x="0" y="10667"/>
            <a:ext cx="12192000" cy="579437"/>
          </a:xfrm>
          <a:prstGeom prst="rect">
            <a:avLst/>
          </a:prstGeom>
          <a:solidFill>
            <a:srgbClr val="FF00FF"/>
          </a:solidFill>
          <a:ln w="9525">
            <a:noFill/>
            <a:miter lim="800000"/>
            <a:headEnd/>
            <a:tailEnd/>
          </a:ln>
        </p:spPr>
        <p:txBody>
          <a:bodyPr wrap="square">
            <a:spAutoFit/>
          </a:bodyPr>
          <a:lstStyle/>
          <a:p>
            <a:pPr algn="ctr">
              <a:spcBef>
                <a:spcPct val="0"/>
              </a:spcBef>
            </a:pPr>
            <a:r>
              <a:rPr lang="en-US" sz="3200">
                <a:solidFill>
                  <a:schemeClr val="bg1"/>
                </a:solidFill>
              </a:rPr>
              <a:t>Challenges: viewpoint variation</a:t>
            </a:r>
          </a:p>
        </p:txBody>
      </p:sp>
      <p:pic>
        <p:nvPicPr>
          <p:cNvPr id="8" name="Picture 2" descr="garg1"/>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752600" y="1143000"/>
            <a:ext cx="2833688" cy="4576762"/>
          </a:xfrm>
          <a:prstGeom prst="rect">
            <a:avLst/>
          </a:prstGeom>
          <a:noFill/>
          <a:ln w="9525">
            <a:noFill/>
            <a:miter lim="800000"/>
            <a:headEnd/>
            <a:tailEnd/>
          </a:ln>
        </p:spPr>
      </p:pic>
      <p:pic>
        <p:nvPicPr>
          <p:cNvPr id="9" name="Picture 3" descr="garg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710114" y="2052638"/>
            <a:ext cx="2833687" cy="4576762"/>
          </a:xfrm>
          <a:prstGeom prst="rect">
            <a:avLst/>
          </a:prstGeom>
          <a:noFill/>
          <a:ln w="9525">
            <a:noFill/>
            <a:miter lim="800000"/>
            <a:headEnd/>
            <a:tailEnd/>
          </a:ln>
        </p:spPr>
      </p:pic>
      <p:pic>
        <p:nvPicPr>
          <p:cNvPr id="10" name="Picture 5" descr="garg3"/>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620000" y="1143000"/>
            <a:ext cx="2833688" cy="4576762"/>
          </a:xfrm>
          <a:prstGeom prst="rect">
            <a:avLst/>
          </a:prstGeom>
          <a:noFill/>
          <a:ln w="9525">
            <a:noFill/>
            <a:miter lim="800000"/>
            <a:headEnd/>
            <a:tailEnd/>
          </a:ln>
        </p:spPr>
      </p:pic>
    </p:spTree>
    <p:extLst>
      <p:ext uri="{BB962C8B-B14F-4D97-AF65-F5344CB8AC3E}">
        <p14:creationId xmlns:p14="http://schemas.microsoft.com/office/powerpoint/2010/main" val="90711871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4"/>
          <p:cNvSpPr txBox="1">
            <a:spLocks noChangeArrowheads="1"/>
          </p:cNvSpPr>
          <p:nvPr/>
        </p:nvSpPr>
        <p:spPr bwMode="auto">
          <a:xfrm>
            <a:off x="0" y="10667"/>
            <a:ext cx="12192000" cy="579437"/>
          </a:xfrm>
          <a:prstGeom prst="rect">
            <a:avLst/>
          </a:prstGeom>
          <a:solidFill>
            <a:srgbClr val="FF00FF"/>
          </a:solidFill>
          <a:ln w="9525">
            <a:noFill/>
            <a:miter lim="800000"/>
            <a:headEnd/>
            <a:tailEnd/>
          </a:ln>
        </p:spPr>
        <p:txBody>
          <a:bodyPr wrap="square">
            <a:spAutoFit/>
          </a:bodyPr>
          <a:lstStyle/>
          <a:p>
            <a:pPr algn="ctr">
              <a:spcBef>
                <a:spcPct val="0"/>
              </a:spcBef>
            </a:pPr>
            <a:r>
              <a:rPr lang="en-US" sz="3200">
                <a:solidFill>
                  <a:schemeClr val="bg1"/>
                </a:solidFill>
              </a:rPr>
              <a:t>Challenges: illumination</a:t>
            </a:r>
          </a:p>
        </p:txBody>
      </p:sp>
      <p:pic>
        <p:nvPicPr>
          <p:cNvPr id="19460" name="Picture 6"/>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54149" y="1483242"/>
            <a:ext cx="10289240" cy="4003158"/>
          </a:xfrm>
          <a:prstGeom prst="rect">
            <a:avLst/>
          </a:prstGeom>
          <a:noFill/>
          <a:ln w="19050">
            <a:noFill/>
            <a:miter lim="800000"/>
            <a:headEnd/>
            <a:tailEnd/>
          </a:ln>
        </p:spPr>
      </p:pic>
    </p:spTree>
    <p:extLst>
      <p:ext uri="{BB962C8B-B14F-4D97-AF65-F5344CB8AC3E}">
        <p14:creationId xmlns:p14="http://schemas.microsoft.com/office/powerpoint/2010/main" val="367591754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Text Box 4"/>
          <p:cNvSpPr txBox="1">
            <a:spLocks noChangeArrowheads="1"/>
          </p:cNvSpPr>
          <p:nvPr/>
        </p:nvSpPr>
        <p:spPr bwMode="auto">
          <a:xfrm>
            <a:off x="0" y="12442"/>
            <a:ext cx="12192000" cy="579437"/>
          </a:xfrm>
          <a:prstGeom prst="rect">
            <a:avLst/>
          </a:prstGeom>
          <a:solidFill>
            <a:srgbClr val="FF00FF"/>
          </a:solidFill>
          <a:ln w="9525">
            <a:noFill/>
            <a:miter lim="800000"/>
            <a:headEnd/>
            <a:tailEnd/>
          </a:ln>
        </p:spPr>
        <p:txBody>
          <a:bodyPr wrap="square">
            <a:spAutoFit/>
          </a:bodyPr>
          <a:lstStyle/>
          <a:p>
            <a:pPr algn="ctr">
              <a:spcBef>
                <a:spcPct val="0"/>
              </a:spcBef>
            </a:pPr>
            <a:r>
              <a:rPr lang="en-US" sz="3200">
                <a:solidFill>
                  <a:schemeClr val="bg1"/>
                </a:solidFill>
              </a:rPr>
              <a:t>Challenges: scale</a:t>
            </a: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99421" y="1052623"/>
            <a:ext cx="5836012" cy="5380074"/>
          </a:xfrm>
          <a:prstGeom prst="rect">
            <a:avLst/>
          </a:prstGeom>
        </p:spPr>
      </p:pic>
    </p:spTree>
    <p:extLst>
      <p:ext uri="{BB962C8B-B14F-4D97-AF65-F5344CB8AC3E}">
        <p14:creationId xmlns:p14="http://schemas.microsoft.com/office/powerpoint/2010/main" val="196259538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68323" y="851629"/>
            <a:ext cx="7855354" cy="4095961"/>
          </a:xfrm>
          <a:prstGeom prst="rect">
            <a:avLst/>
          </a:prstGeom>
        </p:spPr>
      </p:pic>
      <p:sp>
        <p:nvSpPr>
          <p:cNvPr id="4" name="TextBox 3"/>
          <p:cNvSpPr txBox="1"/>
          <p:nvPr/>
        </p:nvSpPr>
        <p:spPr>
          <a:xfrm>
            <a:off x="2195797" y="5130266"/>
            <a:ext cx="7800405" cy="461665"/>
          </a:xfrm>
          <a:prstGeom prst="rect">
            <a:avLst/>
          </a:prstGeom>
          <a:noFill/>
        </p:spPr>
        <p:txBody>
          <a:bodyPr wrap="none" rtlCol="0">
            <a:spAutoFit/>
          </a:bodyPr>
          <a:lstStyle/>
          <a:p>
            <a:r>
              <a:rPr lang="en-ID" sz="2400"/>
              <a:t>Video: </a:t>
            </a:r>
            <a:r>
              <a:rPr lang="en-ID" sz="2400">
                <a:hlinkClick r:id="rId3"/>
              </a:rPr>
              <a:t>https://</a:t>
            </a:r>
            <a:r>
              <a:rPr lang="en-ID" sz="2400" smtClean="0">
                <a:hlinkClick r:id="rId3"/>
              </a:rPr>
              <a:t>www.youtube.com/watch?v=ozLaklIFWUI</a:t>
            </a:r>
            <a:r>
              <a:rPr lang="en-ID" sz="2400" smtClean="0"/>
              <a:t> </a:t>
            </a:r>
            <a:endParaRPr lang="en-ID" sz="2400"/>
          </a:p>
        </p:txBody>
      </p:sp>
    </p:spTree>
    <p:extLst>
      <p:ext uri="{BB962C8B-B14F-4D97-AF65-F5344CB8AC3E}">
        <p14:creationId xmlns:p14="http://schemas.microsoft.com/office/powerpoint/2010/main" val="11457585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Text Box 3"/>
          <p:cNvSpPr txBox="1">
            <a:spLocks noChangeArrowheads="1"/>
          </p:cNvSpPr>
          <p:nvPr/>
        </p:nvSpPr>
        <p:spPr bwMode="auto">
          <a:xfrm>
            <a:off x="0" y="21300"/>
            <a:ext cx="12192000" cy="579437"/>
          </a:xfrm>
          <a:prstGeom prst="rect">
            <a:avLst/>
          </a:prstGeom>
          <a:solidFill>
            <a:srgbClr val="FF00FF"/>
          </a:solidFill>
          <a:ln w="9525">
            <a:noFill/>
            <a:miter lim="800000"/>
            <a:headEnd/>
            <a:tailEnd/>
          </a:ln>
        </p:spPr>
        <p:txBody>
          <a:bodyPr wrap="square">
            <a:spAutoFit/>
          </a:bodyPr>
          <a:lstStyle/>
          <a:p>
            <a:pPr algn="ctr">
              <a:spcBef>
                <a:spcPct val="0"/>
              </a:spcBef>
            </a:pPr>
            <a:r>
              <a:rPr lang="en-US" sz="3200">
                <a:solidFill>
                  <a:schemeClr val="bg1"/>
                </a:solidFill>
              </a:rPr>
              <a:t>Challenges: deformation</a:t>
            </a:r>
          </a:p>
        </p:txBody>
      </p: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49235" y="1083895"/>
            <a:ext cx="5200650" cy="345757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1255" y="1083895"/>
            <a:ext cx="6438900" cy="4267200"/>
          </a:xfrm>
          <a:prstGeom prst="rect">
            <a:avLst/>
          </a:prstGeom>
        </p:spPr>
      </p:pic>
    </p:spTree>
    <p:extLst>
      <p:ext uri="{BB962C8B-B14F-4D97-AF65-F5344CB8AC3E}">
        <p14:creationId xmlns:p14="http://schemas.microsoft.com/office/powerpoint/2010/main" val="61437794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0" y="38728"/>
            <a:ext cx="12192000" cy="740735"/>
          </a:xfrm>
          <a:solidFill>
            <a:srgbClr val="FF00FF"/>
          </a:solidFill>
        </p:spPr>
        <p:txBody>
          <a:bodyPr>
            <a:normAutofit/>
          </a:bodyPr>
          <a:lstStyle/>
          <a:p>
            <a:pPr algn="ctr" eaLnBrk="1" hangingPunct="1"/>
            <a:r>
              <a:rPr lang="en-US" smtClean="0">
                <a:solidFill>
                  <a:schemeClr val="bg1"/>
                </a:solidFill>
              </a:rPr>
              <a:t>Challenges: object intra-class variation</a:t>
            </a:r>
          </a:p>
        </p:txBody>
      </p:sp>
      <p:pic>
        <p:nvPicPr>
          <p:cNvPr id="25603" name="Picture 4" descr="chair"/>
          <p:cNvPicPr>
            <a:picLocks noChangeAspect="1" noChangeArrowheads="1"/>
          </p:cNvPicPr>
          <p:nvPr/>
        </p:nvPicPr>
        <p:blipFill>
          <a:blip r:embed="rId3" cstate="email">
            <a:extLst>
              <a:ext uri="{28A0092B-C50C-407E-A947-70E740481C1C}">
                <a14:useLocalDpi xmlns:a14="http://schemas.microsoft.com/office/drawing/2010/main"/>
              </a:ext>
            </a:extLst>
          </a:blip>
          <a:srcRect t="10989" b="9891"/>
          <a:stretch>
            <a:fillRect/>
          </a:stretch>
        </p:blipFill>
        <p:spPr bwMode="auto">
          <a:xfrm>
            <a:off x="2057400" y="4106863"/>
            <a:ext cx="1854200" cy="2362200"/>
          </a:xfrm>
          <a:prstGeom prst="rect">
            <a:avLst/>
          </a:prstGeom>
          <a:noFill/>
          <a:ln w="9525">
            <a:noFill/>
            <a:miter lim="800000"/>
            <a:headEnd/>
            <a:tailEnd/>
          </a:ln>
        </p:spPr>
      </p:pic>
      <p:pic>
        <p:nvPicPr>
          <p:cNvPr id="25604" name="Picture 5" descr="splash-chair"/>
          <p:cNvPicPr>
            <a:picLocks noChangeAspect="1" noChangeArrowheads="1"/>
          </p:cNvPicPr>
          <p:nvPr/>
        </p:nvPicPr>
        <p:blipFill>
          <a:blip r:embed="rId4" cstate="print"/>
          <a:srcRect/>
          <a:stretch>
            <a:fillRect/>
          </a:stretch>
        </p:blipFill>
        <p:spPr bwMode="auto">
          <a:xfrm>
            <a:off x="7162801" y="1219200"/>
            <a:ext cx="3286125" cy="2286000"/>
          </a:xfrm>
          <a:prstGeom prst="rect">
            <a:avLst/>
          </a:prstGeom>
          <a:noFill/>
          <a:ln w="9525">
            <a:noFill/>
            <a:miter lim="800000"/>
            <a:headEnd/>
            <a:tailEnd/>
          </a:ln>
        </p:spPr>
      </p:pic>
      <p:pic>
        <p:nvPicPr>
          <p:cNvPr id="25605" name="Picture 6" descr="eamesloungechai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905000" y="1219201"/>
            <a:ext cx="2241550" cy="2447925"/>
          </a:xfrm>
          <a:prstGeom prst="rect">
            <a:avLst/>
          </a:prstGeom>
          <a:noFill/>
          <a:ln w="9525">
            <a:noFill/>
            <a:miter lim="800000"/>
            <a:headEnd/>
            <a:tailEnd/>
          </a:ln>
        </p:spPr>
      </p:pic>
      <p:pic>
        <p:nvPicPr>
          <p:cNvPr id="25606" name="Picture 7" descr="Wagner in Leisure"/>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419600" y="4411663"/>
            <a:ext cx="3200400" cy="2011362"/>
          </a:xfrm>
          <a:prstGeom prst="rect">
            <a:avLst/>
          </a:prstGeom>
          <a:noFill/>
          <a:ln w="9525">
            <a:noFill/>
            <a:miter lim="800000"/>
            <a:headEnd/>
            <a:tailEnd/>
          </a:ln>
        </p:spPr>
      </p:pic>
      <p:pic>
        <p:nvPicPr>
          <p:cNvPr id="25607" name="Picture 8" descr="Bertoia"/>
          <p:cNvPicPr>
            <a:picLocks noChangeAspect="1" noChangeArrowheads="1"/>
          </p:cNvPicPr>
          <p:nvPr/>
        </p:nvPicPr>
        <p:blipFill>
          <a:blip r:embed="rId7" cstate="print"/>
          <a:srcRect/>
          <a:stretch>
            <a:fillRect/>
          </a:stretch>
        </p:blipFill>
        <p:spPr bwMode="auto">
          <a:xfrm>
            <a:off x="7924800" y="3962401"/>
            <a:ext cx="2590800" cy="2506663"/>
          </a:xfrm>
          <a:prstGeom prst="rect">
            <a:avLst/>
          </a:prstGeom>
          <a:noFill/>
          <a:ln w="9525">
            <a:noFill/>
            <a:miter lim="800000"/>
            <a:headEnd/>
            <a:tailEnd/>
          </a:ln>
        </p:spPr>
      </p:pic>
      <p:pic>
        <p:nvPicPr>
          <p:cNvPr id="25609" name="Picture 11" descr="chai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648200" y="1368426"/>
            <a:ext cx="2286000" cy="2212975"/>
          </a:xfrm>
          <a:prstGeom prst="rect">
            <a:avLst/>
          </a:prstGeom>
          <a:noFill/>
          <a:ln w="9525">
            <a:noFill/>
            <a:miter lim="800000"/>
            <a:headEnd/>
            <a:tailEnd/>
          </a:ln>
        </p:spPr>
      </p:pic>
    </p:spTree>
    <p:extLst>
      <p:ext uri="{BB962C8B-B14F-4D97-AF65-F5344CB8AC3E}">
        <p14:creationId xmlns:p14="http://schemas.microsoft.com/office/powerpoint/2010/main" val="252976283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3"/>
          <p:cNvSpPr txBox="1">
            <a:spLocks noChangeArrowheads="1"/>
          </p:cNvSpPr>
          <p:nvPr/>
        </p:nvSpPr>
        <p:spPr bwMode="auto">
          <a:xfrm>
            <a:off x="0" y="12403"/>
            <a:ext cx="12192000" cy="584775"/>
          </a:xfrm>
          <a:prstGeom prst="rect">
            <a:avLst/>
          </a:prstGeom>
          <a:solidFill>
            <a:srgbClr val="FF00FF"/>
          </a:solidFill>
          <a:ln w="9525">
            <a:noFill/>
            <a:miter lim="800000"/>
            <a:headEnd/>
            <a:tailEnd/>
          </a:ln>
        </p:spPr>
        <p:txBody>
          <a:bodyPr wrap="square">
            <a:spAutoFit/>
          </a:bodyPr>
          <a:lstStyle/>
          <a:p>
            <a:pPr algn="ctr">
              <a:spcBef>
                <a:spcPct val="0"/>
              </a:spcBef>
            </a:pPr>
            <a:r>
              <a:rPr lang="en-US" sz="3200" dirty="0">
                <a:solidFill>
                  <a:schemeClr val="bg1"/>
                </a:solidFill>
              </a:rPr>
              <a:t>Challenges: occlusion, clutter</a:t>
            </a:r>
          </a:p>
        </p:txBody>
      </p:sp>
      <p:pic>
        <p:nvPicPr>
          <p:cNvPr id="2050" name="Picture 2" descr="http://sphotos-b.xx.fbcdn.net/hphotos-snc6/217996_187358868054827_1601412041_n.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58806" y="1066800"/>
            <a:ext cx="7899595" cy="5181600"/>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 Box 5"/>
          <p:cNvSpPr txBox="1">
            <a:spLocks noChangeArrowheads="1"/>
          </p:cNvSpPr>
          <p:nvPr/>
        </p:nvSpPr>
        <p:spPr bwMode="auto">
          <a:xfrm>
            <a:off x="7543801" y="6438106"/>
            <a:ext cx="3813865" cy="369332"/>
          </a:xfrm>
          <a:prstGeom prst="rect">
            <a:avLst/>
          </a:prstGeom>
          <a:noFill/>
          <a:ln w="9525">
            <a:noFill/>
            <a:miter lim="800000"/>
            <a:headEnd/>
            <a:tailEnd/>
          </a:ln>
        </p:spPr>
        <p:txBody>
          <a:bodyPr wrap="none">
            <a:spAutoFit/>
          </a:bodyPr>
          <a:lstStyle/>
          <a:p>
            <a:pPr algn="l" eaLnBrk="0" hangingPunct="0">
              <a:spcBef>
                <a:spcPct val="0"/>
              </a:spcBef>
            </a:pPr>
            <a:r>
              <a:rPr lang="en-US" dirty="0">
                <a:solidFill>
                  <a:schemeClr val="bg1"/>
                </a:solidFill>
              </a:rPr>
              <a:t>Image source: National Geographic</a:t>
            </a:r>
          </a:p>
        </p:txBody>
      </p:sp>
    </p:spTree>
    <p:extLst>
      <p:ext uri="{BB962C8B-B14F-4D97-AF65-F5344CB8AC3E}">
        <p14:creationId xmlns:p14="http://schemas.microsoft.com/office/powerpoint/2010/main" val="89684241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3"/>
          <p:cNvSpPr txBox="1">
            <a:spLocks noChangeArrowheads="1"/>
          </p:cNvSpPr>
          <p:nvPr/>
        </p:nvSpPr>
        <p:spPr bwMode="auto">
          <a:xfrm>
            <a:off x="0" y="21300"/>
            <a:ext cx="12192000" cy="579437"/>
          </a:xfrm>
          <a:prstGeom prst="rect">
            <a:avLst/>
          </a:prstGeom>
          <a:solidFill>
            <a:srgbClr val="FF00FF"/>
          </a:solidFill>
          <a:ln w="9525">
            <a:noFill/>
            <a:miter lim="800000"/>
            <a:headEnd/>
            <a:tailEnd/>
          </a:ln>
        </p:spPr>
        <p:txBody>
          <a:bodyPr wrap="square">
            <a:spAutoFit/>
          </a:bodyPr>
          <a:lstStyle/>
          <a:p>
            <a:pPr algn="ctr">
              <a:spcBef>
                <a:spcPct val="0"/>
              </a:spcBef>
            </a:pPr>
            <a:r>
              <a:rPr lang="en-US" sz="3200">
                <a:solidFill>
                  <a:schemeClr val="bg1"/>
                </a:solidFill>
              </a:rPr>
              <a:t>Challenges: Motion</a:t>
            </a:r>
          </a:p>
        </p:txBody>
      </p:sp>
      <p:pic>
        <p:nvPicPr>
          <p:cNvPr id="24579" name="Picture 6" descr="bird_head_motion_blur"/>
          <p:cNvPicPr>
            <a:picLocks noChangeAspect="1" noChangeArrowheads="1"/>
          </p:cNvPicPr>
          <p:nvPr/>
        </p:nvPicPr>
        <p:blipFill>
          <a:blip r:embed="rId3" cstate="print"/>
          <a:srcRect/>
          <a:stretch>
            <a:fillRect/>
          </a:stretch>
        </p:blipFill>
        <p:spPr bwMode="auto">
          <a:xfrm>
            <a:off x="1828801" y="962026"/>
            <a:ext cx="8562975" cy="5591175"/>
          </a:xfrm>
          <a:prstGeom prst="rect">
            <a:avLst/>
          </a:prstGeom>
          <a:noFill/>
          <a:ln w="9525">
            <a:noFill/>
            <a:miter lim="800000"/>
            <a:headEnd/>
            <a:tailEnd/>
          </a:ln>
        </p:spPr>
      </p:pic>
    </p:spTree>
    <p:extLst>
      <p:ext uri="{BB962C8B-B14F-4D97-AF65-F5344CB8AC3E}">
        <p14:creationId xmlns:p14="http://schemas.microsoft.com/office/powerpoint/2010/main" val="262676805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5475" name="Object 3"/>
          <p:cNvGraphicFramePr>
            <a:graphicFrameLocks noChangeAspect="1"/>
          </p:cNvGraphicFramePr>
          <p:nvPr/>
        </p:nvGraphicFramePr>
        <p:xfrm>
          <a:off x="4343400" y="3733800"/>
          <a:ext cx="2743200" cy="2743200"/>
        </p:xfrm>
        <a:graphic>
          <a:graphicData uri="http://schemas.openxmlformats.org/presentationml/2006/ole">
            <mc:AlternateContent xmlns:mc="http://schemas.openxmlformats.org/markup-compatibility/2006">
              <mc:Choice xmlns:v="urn:schemas-microsoft-com:vml" Requires="v">
                <p:oleObj spid="_x0000_s2335" name="Image File" r:id="rId4" imgW="3251160" imgH="3251160" progId="">
                  <p:embed/>
                </p:oleObj>
              </mc:Choice>
              <mc:Fallback>
                <p:oleObj name="Image File" r:id="rId4" imgW="3251160" imgH="3251160" progId="">
                  <p:embed/>
                  <p:pic>
                    <p:nvPicPr>
                      <p:cNvPr id="745475"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3400" y="3733800"/>
                        <a:ext cx="2743200" cy="2743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45476" name="Object 4"/>
          <p:cNvGraphicFramePr>
            <a:graphicFrameLocks noChangeAspect="1"/>
          </p:cNvGraphicFramePr>
          <p:nvPr/>
        </p:nvGraphicFramePr>
        <p:xfrm>
          <a:off x="4343400" y="762000"/>
          <a:ext cx="2743200" cy="2743200"/>
        </p:xfrm>
        <a:graphic>
          <a:graphicData uri="http://schemas.openxmlformats.org/presentationml/2006/ole">
            <mc:AlternateContent xmlns:mc="http://schemas.openxmlformats.org/markup-compatibility/2006">
              <mc:Choice xmlns:v="urn:schemas-microsoft-com:vml" Requires="v">
                <p:oleObj spid="_x0000_s2336" name="Image File" r:id="rId6" imgW="3251160" imgH="3251160" progId="">
                  <p:embed/>
                </p:oleObj>
              </mc:Choice>
              <mc:Fallback>
                <p:oleObj name="Image File" r:id="rId6" imgW="3251160" imgH="3251160" progId="">
                  <p:embed/>
                  <p:pic>
                    <p:nvPicPr>
                      <p:cNvPr id="745476"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3400" y="762000"/>
                        <a:ext cx="2743200" cy="2743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45477" name="Object 5"/>
          <p:cNvGraphicFramePr>
            <a:graphicFrameLocks noChangeAspect="1"/>
          </p:cNvGraphicFramePr>
          <p:nvPr/>
        </p:nvGraphicFramePr>
        <p:xfrm>
          <a:off x="7315200" y="3733800"/>
          <a:ext cx="2743200" cy="2743200"/>
        </p:xfrm>
        <a:graphic>
          <a:graphicData uri="http://schemas.openxmlformats.org/presentationml/2006/ole">
            <mc:AlternateContent xmlns:mc="http://schemas.openxmlformats.org/markup-compatibility/2006">
              <mc:Choice xmlns:v="urn:schemas-microsoft-com:vml" Requires="v">
                <p:oleObj spid="_x0000_s2337" name="Image" r:id="rId8" imgW="3250794" imgH="3250794" progId="">
                  <p:embed/>
                </p:oleObj>
              </mc:Choice>
              <mc:Fallback>
                <p:oleObj name="Image" r:id="rId8" imgW="3250794" imgH="3250794" progId="">
                  <p:embed/>
                  <p:pic>
                    <p:nvPicPr>
                      <p:cNvPr id="745477"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15200" y="3733800"/>
                        <a:ext cx="2743200" cy="2743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45478" name="Object 6"/>
          <p:cNvGraphicFramePr>
            <a:graphicFrameLocks noChangeAspect="1"/>
          </p:cNvGraphicFramePr>
          <p:nvPr/>
        </p:nvGraphicFramePr>
        <p:xfrm>
          <a:off x="7315200" y="762000"/>
          <a:ext cx="2743200" cy="2743200"/>
        </p:xfrm>
        <a:graphic>
          <a:graphicData uri="http://schemas.openxmlformats.org/presentationml/2006/ole">
            <mc:AlternateContent xmlns:mc="http://schemas.openxmlformats.org/markup-compatibility/2006">
              <mc:Choice xmlns:v="urn:schemas-microsoft-com:vml" Requires="v">
                <p:oleObj spid="_x0000_s2338" name="Image" r:id="rId10" imgW="3250794" imgH="3250794" progId="">
                  <p:embed/>
                </p:oleObj>
              </mc:Choice>
              <mc:Fallback>
                <p:oleObj name="Image" r:id="rId10" imgW="3250794" imgH="3250794" progId="">
                  <p:embed/>
                  <p:pic>
                    <p:nvPicPr>
                      <p:cNvPr id="745478"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15200" y="762000"/>
                        <a:ext cx="2743200" cy="2743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45479" name="Oval 7"/>
          <p:cNvSpPr>
            <a:spLocks noChangeArrowheads="1"/>
          </p:cNvSpPr>
          <p:nvPr/>
        </p:nvSpPr>
        <p:spPr bwMode="auto">
          <a:xfrm>
            <a:off x="5181600" y="2895600"/>
            <a:ext cx="762000" cy="762000"/>
          </a:xfrm>
          <a:prstGeom prst="ellipse">
            <a:avLst/>
          </a:prstGeom>
          <a:noFill/>
          <a:ln w="28575">
            <a:solidFill>
              <a:srgbClr val="FF3300"/>
            </a:solidFill>
            <a:round/>
            <a:headEnd/>
            <a:tailEnd/>
          </a:ln>
        </p:spPr>
        <p:txBody>
          <a:bodyPr wrap="none" anchor="ctr"/>
          <a:lstStyle/>
          <a:p>
            <a:endParaRPr lang="en-US"/>
          </a:p>
        </p:txBody>
      </p:sp>
      <p:sp>
        <p:nvSpPr>
          <p:cNvPr id="745480" name="Oval 8"/>
          <p:cNvSpPr>
            <a:spLocks noChangeArrowheads="1"/>
          </p:cNvSpPr>
          <p:nvPr/>
        </p:nvSpPr>
        <p:spPr bwMode="auto">
          <a:xfrm>
            <a:off x="5791200" y="2590800"/>
            <a:ext cx="762000" cy="762000"/>
          </a:xfrm>
          <a:prstGeom prst="ellipse">
            <a:avLst/>
          </a:prstGeom>
          <a:noFill/>
          <a:ln w="28575">
            <a:solidFill>
              <a:srgbClr val="FF3300"/>
            </a:solidFill>
            <a:round/>
            <a:headEnd/>
            <a:tailEnd/>
          </a:ln>
        </p:spPr>
        <p:txBody>
          <a:bodyPr wrap="none" anchor="ctr"/>
          <a:lstStyle/>
          <a:p>
            <a:endParaRPr lang="en-US"/>
          </a:p>
        </p:txBody>
      </p:sp>
      <p:sp>
        <p:nvSpPr>
          <p:cNvPr id="745481" name="Oval 9"/>
          <p:cNvSpPr>
            <a:spLocks noChangeArrowheads="1"/>
          </p:cNvSpPr>
          <p:nvPr/>
        </p:nvSpPr>
        <p:spPr bwMode="auto">
          <a:xfrm>
            <a:off x="7696200" y="1219200"/>
            <a:ext cx="762000" cy="762000"/>
          </a:xfrm>
          <a:prstGeom prst="ellipse">
            <a:avLst/>
          </a:prstGeom>
          <a:noFill/>
          <a:ln w="28575">
            <a:solidFill>
              <a:srgbClr val="FF3300"/>
            </a:solidFill>
            <a:round/>
            <a:headEnd/>
            <a:tailEnd/>
          </a:ln>
        </p:spPr>
        <p:txBody>
          <a:bodyPr wrap="none" anchor="ctr"/>
          <a:lstStyle/>
          <a:p>
            <a:endParaRPr lang="en-US"/>
          </a:p>
        </p:txBody>
      </p:sp>
      <p:sp>
        <p:nvSpPr>
          <p:cNvPr id="745482" name="Oval 10"/>
          <p:cNvSpPr>
            <a:spLocks noChangeArrowheads="1"/>
          </p:cNvSpPr>
          <p:nvPr/>
        </p:nvSpPr>
        <p:spPr bwMode="auto">
          <a:xfrm>
            <a:off x="4495800" y="5181600"/>
            <a:ext cx="762000" cy="762000"/>
          </a:xfrm>
          <a:prstGeom prst="ellipse">
            <a:avLst/>
          </a:prstGeom>
          <a:noFill/>
          <a:ln w="28575">
            <a:solidFill>
              <a:srgbClr val="FF3300"/>
            </a:solidFill>
            <a:round/>
            <a:headEnd/>
            <a:tailEnd/>
          </a:ln>
        </p:spPr>
        <p:txBody>
          <a:bodyPr wrap="none" anchor="ctr"/>
          <a:lstStyle/>
          <a:p>
            <a:endParaRPr lang="en-US"/>
          </a:p>
        </p:txBody>
      </p:sp>
      <p:sp>
        <p:nvSpPr>
          <p:cNvPr id="745483" name="Oval 11"/>
          <p:cNvSpPr>
            <a:spLocks noChangeArrowheads="1"/>
          </p:cNvSpPr>
          <p:nvPr/>
        </p:nvSpPr>
        <p:spPr bwMode="auto">
          <a:xfrm>
            <a:off x="5715000" y="5486400"/>
            <a:ext cx="762000" cy="762000"/>
          </a:xfrm>
          <a:prstGeom prst="ellipse">
            <a:avLst/>
          </a:prstGeom>
          <a:noFill/>
          <a:ln w="28575">
            <a:solidFill>
              <a:srgbClr val="FF3300"/>
            </a:solidFill>
            <a:round/>
            <a:headEnd/>
            <a:tailEnd/>
          </a:ln>
        </p:spPr>
        <p:txBody>
          <a:bodyPr wrap="none" anchor="ctr"/>
          <a:lstStyle/>
          <a:p>
            <a:endParaRPr lang="en-US"/>
          </a:p>
        </p:txBody>
      </p:sp>
      <p:sp>
        <p:nvSpPr>
          <p:cNvPr id="745484" name="Oval 12"/>
          <p:cNvSpPr>
            <a:spLocks noChangeArrowheads="1"/>
          </p:cNvSpPr>
          <p:nvPr/>
        </p:nvSpPr>
        <p:spPr bwMode="auto">
          <a:xfrm>
            <a:off x="5867400" y="4724400"/>
            <a:ext cx="762000" cy="762000"/>
          </a:xfrm>
          <a:prstGeom prst="ellipse">
            <a:avLst/>
          </a:prstGeom>
          <a:noFill/>
          <a:ln w="28575">
            <a:solidFill>
              <a:srgbClr val="FF3300"/>
            </a:solidFill>
            <a:round/>
            <a:headEnd/>
            <a:tailEnd/>
          </a:ln>
        </p:spPr>
        <p:txBody>
          <a:bodyPr wrap="none" anchor="ctr"/>
          <a:lstStyle/>
          <a:p>
            <a:endParaRPr lang="en-US"/>
          </a:p>
        </p:txBody>
      </p:sp>
      <p:sp>
        <p:nvSpPr>
          <p:cNvPr id="745485" name="Oval 13"/>
          <p:cNvSpPr>
            <a:spLocks noChangeArrowheads="1"/>
          </p:cNvSpPr>
          <p:nvPr/>
        </p:nvSpPr>
        <p:spPr bwMode="auto">
          <a:xfrm>
            <a:off x="7543800" y="5715000"/>
            <a:ext cx="762000" cy="762000"/>
          </a:xfrm>
          <a:prstGeom prst="ellipse">
            <a:avLst/>
          </a:prstGeom>
          <a:noFill/>
          <a:ln w="28575">
            <a:solidFill>
              <a:srgbClr val="FF3300"/>
            </a:solidFill>
            <a:round/>
            <a:headEnd/>
            <a:tailEnd/>
          </a:ln>
        </p:spPr>
        <p:txBody>
          <a:bodyPr wrap="none" anchor="ctr"/>
          <a:lstStyle/>
          <a:p>
            <a:endParaRPr lang="en-US"/>
          </a:p>
        </p:txBody>
      </p:sp>
      <p:sp>
        <p:nvSpPr>
          <p:cNvPr id="745486" name="Oval 14"/>
          <p:cNvSpPr>
            <a:spLocks noChangeArrowheads="1"/>
          </p:cNvSpPr>
          <p:nvPr/>
        </p:nvSpPr>
        <p:spPr bwMode="auto">
          <a:xfrm>
            <a:off x="8229600" y="5715000"/>
            <a:ext cx="762000" cy="762000"/>
          </a:xfrm>
          <a:prstGeom prst="ellipse">
            <a:avLst/>
          </a:prstGeom>
          <a:noFill/>
          <a:ln w="28575">
            <a:solidFill>
              <a:srgbClr val="FF3300"/>
            </a:solidFill>
            <a:round/>
            <a:headEnd/>
            <a:tailEnd/>
          </a:ln>
        </p:spPr>
        <p:txBody>
          <a:bodyPr wrap="none" anchor="ctr"/>
          <a:lstStyle/>
          <a:p>
            <a:endParaRPr lang="en-US"/>
          </a:p>
        </p:txBody>
      </p:sp>
      <p:graphicFrame>
        <p:nvGraphicFramePr>
          <p:cNvPr id="1026" name="Object 15"/>
          <p:cNvGraphicFramePr>
            <a:graphicFrameLocks noChangeAspect="1"/>
          </p:cNvGraphicFramePr>
          <p:nvPr>
            <p:extLst>
              <p:ext uri="{D42A27DB-BD31-4B8C-83A1-F6EECF244321}">
                <p14:modId xmlns:p14="http://schemas.microsoft.com/office/powerpoint/2010/main" val="3026034026"/>
              </p:ext>
            </p:extLst>
          </p:nvPr>
        </p:nvGraphicFramePr>
        <p:xfrm>
          <a:off x="1665768" y="3040062"/>
          <a:ext cx="757238" cy="473075"/>
        </p:xfrm>
        <a:graphic>
          <a:graphicData uri="http://schemas.openxmlformats.org/presentationml/2006/ole">
            <mc:AlternateContent xmlns:mc="http://schemas.openxmlformats.org/markup-compatibility/2006">
              <mc:Choice xmlns:v="urn:schemas-microsoft-com:vml" Requires="v">
                <p:oleObj spid="_x0000_s2339" name="Image File" r:id="rId12" imgW="3251160" imgH="3251160" progId="">
                  <p:embed/>
                </p:oleObj>
              </mc:Choice>
              <mc:Fallback>
                <p:oleObj name="Image File" r:id="rId12" imgW="3251160" imgH="3251160" progId="">
                  <p:embed/>
                  <p:pic>
                    <p:nvPicPr>
                      <p:cNvPr id="1026" name="Object 15"/>
                      <p:cNvPicPr>
                        <a:picLocks noChangeAspect="1" noChangeArrowheads="1"/>
                      </p:cNvPicPr>
                      <p:nvPr/>
                    </p:nvPicPr>
                    <p:blipFill>
                      <a:blip r:embed="rId7">
                        <a:extLst>
                          <a:ext uri="{28A0092B-C50C-407E-A947-70E740481C1C}">
                            <a14:useLocalDpi xmlns:a14="http://schemas.microsoft.com/office/drawing/2010/main" val="0"/>
                          </a:ext>
                        </a:extLst>
                      </a:blip>
                      <a:srcRect l="31035" t="82759" r="41379"/>
                      <a:stretch>
                        <a:fillRect/>
                      </a:stretch>
                    </p:blipFill>
                    <p:spPr bwMode="auto">
                      <a:xfrm>
                        <a:off x="1665768" y="3040062"/>
                        <a:ext cx="757238" cy="473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40" name="Rectangle 16"/>
          <p:cNvSpPr>
            <a:spLocks noGrp="1" noChangeArrowheads="1"/>
          </p:cNvSpPr>
          <p:nvPr>
            <p:ph type="title"/>
          </p:nvPr>
        </p:nvSpPr>
        <p:spPr>
          <a:xfrm>
            <a:off x="0" y="23036"/>
            <a:ext cx="12192000" cy="563563"/>
          </a:xfrm>
          <a:solidFill>
            <a:srgbClr val="FF00FF"/>
          </a:solidFill>
        </p:spPr>
        <p:txBody>
          <a:bodyPr>
            <a:normAutofit fontScale="90000"/>
          </a:bodyPr>
          <a:lstStyle/>
          <a:p>
            <a:pPr algn="ctr" eaLnBrk="1" hangingPunct="1"/>
            <a:r>
              <a:rPr lang="en-US" dirty="0" smtClean="0">
                <a:solidFill>
                  <a:schemeClr val="bg1"/>
                </a:solidFill>
              </a:rPr>
              <a:t>Challenges:  ambiguity</a:t>
            </a:r>
          </a:p>
        </p:txBody>
      </p:sp>
      <p:sp>
        <p:nvSpPr>
          <p:cNvPr id="1041" name="Text Box 18"/>
          <p:cNvSpPr txBox="1">
            <a:spLocks noChangeArrowheads="1"/>
          </p:cNvSpPr>
          <p:nvPr/>
        </p:nvSpPr>
        <p:spPr bwMode="auto">
          <a:xfrm>
            <a:off x="7777163" y="6575425"/>
            <a:ext cx="4156010" cy="369332"/>
          </a:xfrm>
          <a:prstGeom prst="rect">
            <a:avLst/>
          </a:prstGeom>
          <a:noFill/>
          <a:ln w="9525">
            <a:noFill/>
            <a:miter lim="800000"/>
            <a:headEnd/>
            <a:tailEnd/>
          </a:ln>
        </p:spPr>
        <p:txBody>
          <a:bodyPr wrap="none">
            <a:spAutoFit/>
          </a:bodyPr>
          <a:lstStyle/>
          <a:p>
            <a:pPr algn="l" eaLnBrk="0" hangingPunct="0">
              <a:spcBef>
                <a:spcPct val="0"/>
              </a:spcBef>
            </a:pPr>
            <a:r>
              <a:rPr lang="en-US"/>
              <a:t>slide credit: Fei-Fei, Fergus &amp; Torralba </a:t>
            </a:r>
          </a:p>
        </p:txBody>
      </p:sp>
      <p:sp>
        <p:nvSpPr>
          <p:cNvPr id="5" name="Right Arrow 4"/>
          <p:cNvSpPr/>
          <p:nvPr/>
        </p:nvSpPr>
        <p:spPr>
          <a:xfrm>
            <a:off x="2913321" y="3040062"/>
            <a:ext cx="956930" cy="4730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375044853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54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547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4548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4547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4548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4547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4548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4548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4548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4547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4548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454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5479" grpId="0" animBg="1"/>
      <p:bldP spid="745480" grpId="0" animBg="1"/>
      <p:bldP spid="745481" grpId="0" animBg="1"/>
      <p:bldP spid="745482" grpId="0" animBg="1"/>
      <p:bldP spid="745483" grpId="0" animBg="1"/>
      <p:bldP spid="745484" grpId="0" animBg="1"/>
      <p:bldP spid="745485" grpId="0" animBg="1"/>
      <p:bldP spid="74548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106" name="Rectangle 2"/>
          <p:cNvSpPr>
            <a:spLocks noGrp="1" noChangeArrowheads="1"/>
          </p:cNvSpPr>
          <p:nvPr>
            <p:ph type="title"/>
          </p:nvPr>
        </p:nvSpPr>
        <p:spPr>
          <a:xfrm>
            <a:off x="0" y="21267"/>
            <a:ext cx="12192000" cy="616688"/>
          </a:xfrm>
          <a:solidFill>
            <a:srgbClr val="FF00FF"/>
          </a:solidFill>
        </p:spPr>
        <p:txBody>
          <a:bodyPr>
            <a:normAutofit fontScale="90000"/>
          </a:bodyPr>
          <a:lstStyle/>
          <a:p>
            <a:pPr algn="ctr" eaLnBrk="1" hangingPunct="1">
              <a:defRPr/>
            </a:pPr>
            <a:r>
              <a:rPr lang="en-US" dirty="0" smtClean="0">
                <a:solidFill>
                  <a:schemeClr val="bg1"/>
                </a:solidFill>
              </a:rPr>
              <a:t>Challenges: </a:t>
            </a:r>
            <a:r>
              <a:rPr lang="en-US" dirty="0">
                <a:solidFill>
                  <a:schemeClr val="bg1"/>
                </a:solidFill>
              </a:rPr>
              <a:t> </a:t>
            </a:r>
            <a:r>
              <a:rPr lang="en-US" dirty="0" smtClean="0">
                <a:solidFill>
                  <a:schemeClr val="bg1"/>
                </a:solidFill>
              </a:rPr>
              <a:t>ambiguity</a:t>
            </a:r>
          </a:p>
        </p:txBody>
      </p:sp>
      <p:sp>
        <p:nvSpPr>
          <p:cNvPr id="35843" name="Rectangle 3"/>
          <p:cNvSpPr>
            <a:spLocks noGrp="1" noChangeArrowheads="1"/>
          </p:cNvSpPr>
          <p:nvPr>
            <p:ph type="body" idx="1"/>
          </p:nvPr>
        </p:nvSpPr>
        <p:spPr>
          <a:xfrm>
            <a:off x="1676400" y="838200"/>
            <a:ext cx="8839200" cy="6019800"/>
          </a:xfrm>
        </p:spPr>
        <p:txBody>
          <a:bodyPr/>
          <a:lstStyle/>
          <a:p>
            <a:pPr eaLnBrk="1" hangingPunct="1"/>
            <a:r>
              <a:rPr lang="en-US" dirty="0" smtClean="0"/>
              <a:t>Many different 3D scenes could have given rise to a particular 2D picture</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t>
            </a:r>
          </a:p>
        </p:txBody>
      </p:sp>
      <p:pic>
        <p:nvPicPr>
          <p:cNvPr id="35844" name="Picture 4"/>
          <p:cNvPicPr>
            <a:picLocks noChangeAspect="1" noChangeArrowheads="1"/>
          </p:cNvPicPr>
          <p:nvPr/>
        </p:nvPicPr>
        <p:blipFill>
          <a:blip r:embed="rId3" cstate="print"/>
          <a:srcRect/>
          <a:stretch>
            <a:fillRect/>
          </a:stretch>
        </p:blipFill>
        <p:spPr bwMode="auto">
          <a:xfrm>
            <a:off x="295947" y="1926662"/>
            <a:ext cx="6110786" cy="3974407"/>
          </a:xfrm>
          <a:prstGeom prst="rect">
            <a:avLst/>
          </a:prstGeom>
          <a:noFill/>
          <a:ln w="19050">
            <a:noFill/>
            <a:miter lim="800000"/>
            <a:headEnd/>
            <a:tailEnd/>
          </a:ln>
        </p:spPr>
      </p:pic>
      <p:pic>
        <p:nvPicPr>
          <p:cNvPr id="2" name="Picture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07853" y="1926662"/>
            <a:ext cx="5284710" cy="3974407"/>
          </a:xfrm>
          <a:prstGeom prst="rect">
            <a:avLst/>
          </a:prstGeom>
        </p:spPr>
      </p:pic>
    </p:spTree>
    <p:extLst>
      <p:ext uri="{BB962C8B-B14F-4D97-AF65-F5344CB8AC3E}">
        <p14:creationId xmlns:p14="http://schemas.microsoft.com/office/powerpoint/2010/main" val="72297730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58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8" name="Rectangle 2"/>
          <p:cNvSpPr>
            <a:spLocks noGrp="1" noChangeArrowheads="1"/>
          </p:cNvSpPr>
          <p:nvPr>
            <p:ph type="title"/>
          </p:nvPr>
        </p:nvSpPr>
        <p:spPr>
          <a:xfrm>
            <a:off x="0" y="15986"/>
            <a:ext cx="12192000" cy="708761"/>
          </a:xfrm>
          <a:solidFill>
            <a:srgbClr val="FF00FF"/>
          </a:solidFill>
        </p:spPr>
        <p:txBody>
          <a:bodyPr/>
          <a:lstStyle/>
          <a:p>
            <a:pPr algn="ctr" eaLnBrk="1" hangingPunct="1">
              <a:defRPr/>
            </a:pPr>
            <a:r>
              <a:rPr lang="en-US" smtClean="0">
                <a:solidFill>
                  <a:schemeClr val="bg1"/>
                </a:solidFill>
              </a:rPr>
              <a:t>Challenges or opportunities?</a:t>
            </a:r>
          </a:p>
        </p:txBody>
      </p:sp>
      <p:sp>
        <p:nvSpPr>
          <p:cNvPr id="26627" name="Rectangle 3"/>
          <p:cNvSpPr>
            <a:spLocks noGrp="1" noChangeArrowheads="1"/>
          </p:cNvSpPr>
          <p:nvPr>
            <p:ph type="body" idx="1"/>
          </p:nvPr>
        </p:nvSpPr>
        <p:spPr>
          <a:xfrm>
            <a:off x="627321" y="838200"/>
            <a:ext cx="9888279" cy="1447800"/>
          </a:xfrm>
        </p:spPr>
        <p:txBody>
          <a:bodyPr/>
          <a:lstStyle/>
          <a:p>
            <a:pPr eaLnBrk="1" hangingPunct="1"/>
            <a:r>
              <a:rPr lang="en-US" smtClean="0"/>
              <a:t>Images are confusing, but they also reveal the structure of the world through numerous cues</a:t>
            </a:r>
          </a:p>
          <a:p>
            <a:pPr eaLnBrk="1" hangingPunct="1"/>
            <a:r>
              <a:rPr lang="en-US" smtClean="0"/>
              <a:t>Our job is to </a:t>
            </a:r>
            <a:r>
              <a:rPr lang="en-US" b="1" smtClean="0"/>
              <a:t>interpret the cues</a:t>
            </a:r>
            <a:r>
              <a:rPr lang="en-US" smtClean="0"/>
              <a:t>!</a:t>
            </a:r>
          </a:p>
        </p:txBody>
      </p:sp>
      <p:pic>
        <p:nvPicPr>
          <p:cNvPr id="2050" name="Picture 2" descr="http://www.plantcellbiology.com/wp-content/uploads/2012/01/sherlock1.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494689" y="2399453"/>
            <a:ext cx="7101348" cy="393755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07653499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1565706"/>
            <a:ext cx="9144000" cy="2387600"/>
          </a:xfrm>
        </p:spPr>
        <p:txBody>
          <a:bodyPr>
            <a:normAutofit/>
          </a:bodyPr>
          <a:lstStyle/>
          <a:p>
            <a:r>
              <a:rPr lang="en-US" sz="6600" smtClean="0">
                <a:solidFill>
                  <a:schemeClr val="bg1"/>
                </a:solidFill>
              </a:rPr>
              <a:t>Bagaimana belajar computer vision ?</a:t>
            </a:r>
            <a:endParaRPr lang="id-ID" sz="4800" dirty="0">
              <a:solidFill>
                <a:schemeClr val="bg1"/>
              </a:solidFill>
            </a:endParaRPr>
          </a:p>
        </p:txBody>
      </p:sp>
    </p:spTree>
    <p:extLst>
      <p:ext uri="{BB962C8B-B14F-4D97-AF65-F5344CB8AC3E}">
        <p14:creationId xmlns:p14="http://schemas.microsoft.com/office/powerpoint/2010/main" val="69681614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914" name="Rectangle 2"/>
          <p:cNvSpPr>
            <a:spLocks noGrp="1" noChangeArrowheads="1"/>
          </p:cNvSpPr>
          <p:nvPr>
            <p:ph type="title"/>
          </p:nvPr>
        </p:nvSpPr>
        <p:spPr>
          <a:xfrm>
            <a:off x="0" y="1"/>
            <a:ext cx="12192000" cy="1690690"/>
          </a:xfrm>
          <a:solidFill>
            <a:srgbClr val="00B050"/>
          </a:solidFill>
        </p:spPr>
        <p:txBody>
          <a:bodyPr/>
          <a:lstStyle/>
          <a:p>
            <a:pPr algn="ctr" eaLnBrk="1" hangingPunct="1">
              <a:defRPr/>
            </a:pPr>
            <a:r>
              <a:rPr lang="en-US" smtClean="0">
                <a:solidFill>
                  <a:schemeClr val="bg1"/>
                </a:solidFill>
              </a:rPr>
              <a:t>1. Pengolahan Citra Digital</a:t>
            </a:r>
          </a:p>
        </p:txBody>
      </p:sp>
      <p:grpSp>
        <p:nvGrpSpPr>
          <p:cNvPr id="57347" name="Group 18"/>
          <p:cNvGrpSpPr>
            <a:grpSpLocks/>
          </p:cNvGrpSpPr>
          <p:nvPr/>
        </p:nvGrpSpPr>
        <p:grpSpPr bwMode="auto">
          <a:xfrm>
            <a:off x="648575" y="1829362"/>
            <a:ext cx="2434866" cy="2141248"/>
            <a:chOff x="375" y="931"/>
            <a:chExt cx="1737" cy="1696"/>
          </a:xfrm>
        </p:grpSpPr>
        <p:pic>
          <p:nvPicPr>
            <p:cNvPr id="57360"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b="50224"/>
            <a:stretch>
              <a:fillRect/>
            </a:stretch>
          </p:blipFill>
          <p:spPr bwMode="auto">
            <a:xfrm>
              <a:off x="432" y="931"/>
              <a:ext cx="1680" cy="1210"/>
            </a:xfrm>
            <a:prstGeom prst="rect">
              <a:avLst/>
            </a:prstGeom>
            <a:noFill/>
            <a:ln w="9525">
              <a:noFill/>
              <a:miter lim="800000"/>
              <a:headEnd/>
              <a:tailEnd/>
            </a:ln>
          </p:spPr>
        </p:pic>
        <p:sp>
          <p:nvSpPr>
            <p:cNvPr id="57361" name="Text Box 12"/>
            <p:cNvSpPr txBox="1">
              <a:spLocks noChangeArrowheads="1"/>
            </p:cNvSpPr>
            <p:nvPr/>
          </p:nvSpPr>
          <p:spPr bwMode="auto">
            <a:xfrm>
              <a:off x="375" y="2164"/>
              <a:ext cx="1677" cy="463"/>
            </a:xfrm>
            <a:prstGeom prst="rect">
              <a:avLst/>
            </a:prstGeom>
            <a:noFill/>
            <a:ln w="19050">
              <a:noFill/>
              <a:miter lim="800000"/>
              <a:headEnd/>
              <a:tailEnd/>
            </a:ln>
          </p:spPr>
          <p:txBody>
            <a:bodyPr wrap="square">
              <a:spAutoFit/>
            </a:bodyPr>
            <a:lstStyle/>
            <a:p>
              <a:r>
                <a:rPr lang="en-US" sz="1600"/>
                <a:t>Cameras and sensors</a:t>
              </a:r>
              <a:br>
                <a:rPr lang="en-US" sz="1600"/>
              </a:br>
              <a:r>
                <a:rPr lang="en-US" sz="1600"/>
                <a:t>Light and color</a:t>
              </a:r>
            </a:p>
          </p:txBody>
        </p:sp>
      </p:grpSp>
      <p:grpSp>
        <p:nvGrpSpPr>
          <p:cNvPr id="57348" name="Group 19"/>
          <p:cNvGrpSpPr>
            <a:grpSpLocks/>
          </p:cNvGrpSpPr>
          <p:nvPr/>
        </p:nvGrpSpPr>
        <p:grpSpPr bwMode="auto">
          <a:xfrm>
            <a:off x="5924753" y="2089189"/>
            <a:ext cx="4267200" cy="1668463"/>
            <a:chOff x="2880" y="1234"/>
            <a:chExt cx="2688" cy="1051"/>
          </a:xfrm>
        </p:grpSpPr>
        <p:pic>
          <p:nvPicPr>
            <p:cNvPr id="57354" name="Picture 6"/>
            <p:cNvPicPr>
              <a:picLocks noChangeAspect="1" noChangeArrowheads="1"/>
            </p:cNvPicPr>
            <p:nvPr/>
          </p:nvPicPr>
          <p:blipFill>
            <a:blip r:embed="rId4" cstate="print"/>
            <a:srcRect/>
            <a:stretch>
              <a:fillRect/>
            </a:stretch>
          </p:blipFill>
          <p:spPr bwMode="auto">
            <a:xfrm>
              <a:off x="4032" y="1378"/>
              <a:ext cx="248" cy="248"/>
            </a:xfrm>
            <a:prstGeom prst="rect">
              <a:avLst/>
            </a:prstGeom>
            <a:noFill/>
            <a:ln w="9525">
              <a:noFill/>
              <a:miter lim="800000"/>
              <a:headEnd/>
              <a:tailEnd/>
            </a:ln>
          </p:spPr>
        </p:pic>
        <p:pic>
          <p:nvPicPr>
            <p:cNvPr id="57355" name="Picture 7"/>
            <p:cNvPicPr>
              <a:picLocks noChangeAspect="1" noChangeArrowheads="1"/>
            </p:cNvPicPr>
            <p:nvPr/>
          </p:nvPicPr>
          <p:blipFill>
            <a:blip r:embed="rId5" cstate="print"/>
            <a:srcRect/>
            <a:stretch>
              <a:fillRect/>
            </a:stretch>
          </p:blipFill>
          <p:spPr bwMode="auto">
            <a:xfrm>
              <a:off x="2880" y="1234"/>
              <a:ext cx="892" cy="613"/>
            </a:xfrm>
            <a:prstGeom prst="rect">
              <a:avLst/>
            </a:prstGeom>
            <a:noFill/>
            <a:ln w="9525">
              <a:noFill/>
              <a:miter lim="800000"/>
              <a:headEnd/>
              <a:tailEnd/>
            </a:ln>
          </p:spPr>
        </p:pic>
        <p:pic>
          <p:nvPicPr>
            <p:cNvPr id="57356" name="Picture 8"/>
            <p:cNvPicPr>
              <a:picLocks noChangeAspect="1" noChangeArrowheads="1"/>
            </p:cNvPicPr>
            <p:nvPr/>
          </p:nvPicPr>
          <p:blipFill>
            <a:blip r:embed="rId6" cstate="print"/>
            <a:srcRect/>
            <a:stretch>
              <a:fillRect/>
            </a:stretch>
          </p:blipFill>
          <p:spPr bwMode="auto">
            <a:xfrm>
              <a:off x="4656" y="1234"/>
              <a:ext cx="912" cy="619"/>
            </a:xfrm>
            <a:prstGeom prst="rect">
              <a:avLst/>
            </a:prstGeom>
            <a:noFill/>
            <a:ln w="9525">
              <a:noFill/>
              <a:miter lim="800000"/>
              <a:headEnd/>
              <a:tailEnd/>
            </a:ln>
          </p:spPr>
        </p:pic>
        <p:sp>
          <p:nvSpPr>
            <p:cNvPr id="57357" name="Text Box 13"/>
            <p:cNvSpPr txBox="1">
              <a:spLocks noChangeArrowheads="1"/>
            </p:cNvSpPr>
            <p:nvPr/>
          </p:nvSpPr>
          <p:spPr bwMode="auto">
            <a:xfrm>
              <a:off x="3628" y="1881"/>
              <a:ext cx="1076" cy="404"/>
            </a:xfrm>
            <a:prstGeom prst="rect">
              <a:avLst/>
            </a:prstGeom>
            <a:noFill/>
            <a:ln w="19050">
              <a:noFill/>
              <a:miter lim="800000"/>
              <a:headEnd/>
              <a:tailEnd/>
            </a:ln>
          </p:spPr>
          <p:txBody>
            <a:bodyPr wrap="none">
              <a:spAutoFit/>
            </a:bodyPr>
            <a:lstStyle/>
            <a:p>
              <a:r>
                <a:rPr lang="en-US"/>
                <a:t>Linear filtering</a:t>
              </a:r>
              <a:br>
                <a:rPr lang="en-US"/>
              </a:br>
              <a:r>
                <a:rPr lang="en-US"/>
                <a:t>Edge detection</a:t>
              </a:r>
            </a:p>
          </p:txBody>
        </p:sp>
        <p:sp>
          <p:nvSpPr>
            <p:cNvPr id="57358" name="Text Box 14"/>
            <p:cNvSpPr txBox="1">
              <a:spLocks noChangeArrowheads="1"/>
            </p:cNvSpPr>
            <p:nvPr/>
          </p:nvSpPr>
          <p:spPr bwMode="auto">
            <a:xfrm>
              <a:off x="3792" y="1378"/>
              <a:ext cx="216" cy="365"/>
            </a:xfrm>
            <a:prstGeom prst="rect">
              <a:avLst/>
            </a:prstGeom>
            <a:noFill/>
            <a:ln w="19050">
              <a:noFill/>
              <a:miter lim="800000"/>
              <a:headEnd/>
              <a:tailEnd/>
            </a:ln>
          </p:spPr>
          <p:txBody>
            <a:bodyPr wrap="none">
              <a:spAutoFit/>
            </a:bodyPr>
            <a:lstStyle/>
            <a:p>
              <a:r>
                <a:rPr lang="en-US" sz="3200"/>
                <a:t>*</a:t>
              </a:r>
            </a:p>
          </p:txBody>
        </p:sp>
        <p:sp>
          <p:nvSpPr>
            <p:cNvPr id="57359" name="Text Box 15"/>
            <p:cNvSpPr txBox="1">
              <a:spLocks noChangeArrowheads="1"/>
            </p:cNvSpPr>
            <p:nvPr/>
          </p:nvSpPr>
          <p:spPr bwMode="auto">
            <a:xfrm>
              <a:off x="4342" y="1330"/>
              <a:ext cx="266" cy="365"/>
            </a:xfrm>
            <a:prstGeom prst="rect">
              <a:avLst/>
            </a:prstGeom>
            <a:noFill/>
            <a:ln w="19050">
              <a:noFill/>
              <a:miter lim="800000"/>
              <a:headEnd/>
              <a:tailEnd/>
            </a:ln>
          </p:spPr>
          <p:txBody>
            <a:bodyPr wrap="none">
              <a:spAutoFit/>
            </a:bodyPr>
            <a:lstStyle/>
            <a:p>
              <a:r>
                <a:rPr lang="en-US" sz="3200"/>
                <a:t>=</a:t>
              </a:r>
            </a:p>
          </p:txBody>
        </p:sp>
      </p:grpSp>
      <p:grpSp>
        <p:nvGrpSpPr>
          <p:cNvPr id="57349" name="Group 20"/>
          <p:cNvGrpSpPr>
            <a:grpSpLocks/>
          </p:cNvGrpSpPr>
          <p:nvPr/>
        </p:nvGrpSpPr>
        <p:grpSpPr bwMode="auto">
          <a:xfrm>
            <a:off x="5892209" y="4109281"/>
            <a:ext cx="4267200" cy="2547937"/>
            <a:chOff x="1680" y="2669"/>
            <a:chExt cx="2688" cy="1605"/>
          </a:xfrm>
        </p:grpSpPr>
        <p:pic>
          <p:nvPicPr>
            <p:cNvPr id="57351" name="Picture 9" descr="Sunflowers2_circles"/>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072" y="2669"/>
              <a:ext cx="1296" cy="1296"/>
            </a:xfrm>
            <a:prstGeom prst="rect">
              <a:avLst/>
            </a:prstGeom>
            <a:noFill/>
            <a:ln w="6350">
              <a:solidFill>
                <a:schemeClr val="bg1"/>
              </a:solidFill>
              <a:miter lim="800000"/>
              <a:headEnd/>
              <a:tailEnd/>
            </a:ln>
          </p:spPr>
        </p:pic>
        <p:pic>
          <p:nvPicPr>
            <p:cNvPr id="57352" name="Picture 10"/>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680" y="2669"/>
              <a:ext cx="1281" cy="1310"/>
            </a:xfrm>
            <a:prstGeom prst="rect">
              <a:avLst/>
            </a:prstGeom>
            <a:noFill/>
            <a:ln w="19050">
              <a:noFill/>
              <a:miter lim="800000"/>
              <a:headEnd/>
              <a:tailEnd/>
            </a:ln>
          </p:spPr>
        </p:pic>
        <p:sp>
          <p:nvSpPr>
            <p:cNvPr id="57353" name="Text Box 16"/>
            <p:cNvSpPr txBox="1">
              <a:spLocks noChangeArrowheads="1"/>
            </p:cNvSpPr>
            <p:nvPr/>
          </p:nvSpPr>
          <p:spPr bwMode="auto">
            <a:xfrm>
              <a:off x="1859" y="4041"/>
              <a:ext cx="2371" cy="233"/>
            </a:xfrm>
            <a:prstGeom prst="rect">
              <a:avLst/>
            </a:prstGeom>
            <a:noFill/>
            <a:ln w="19050">
              <a:noFill/>
              <a:miter lim="800000"/>
              <a:headEnd/>
              <a:tailEnd/>
            </a:ln>
          </p:spPr>
          <p:txBody>
            <a:bodyPr wrap="none">
              <a:spAutoFit/>
            </a:bodyPr>
            <a:lstStyle/>
            <a:p>
              <a:r>
                <a:rPr lang="en-US" dirty="0"/>
                <a:t>Feature extraction, feature tracking</a:t>
              </a:r>
            </a:p>
          </p:txBody>
        </p:sp>
      </p:grpSp>
      <p:pic>
        <p:nvPicPr>
          <p:cNvPr id="3074" name="Picture 2" descr="https://ars.els-cdn.com/content/image/1-s2.0-S1434841115002721-gr4.jp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28476" y="4203722"/>
            <a:ext cx="4023814" cy="19851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596480" y="6298975"/>
            <a:ext cx="2287806" cy="369332"/>
          </a:xfrm>
          <a:prstGeom prst="rect">
            <a:avLst/>
          </a:prstGeom>
          <a:noFill/>
        </p:spPr>
        <p:txBody>
          <a:bodyPr wrap="none" rtlCol="0">
            <a:spAutoFit/>
          </a:bodyPr>
          <a:lstStyle/>
          <a:p>
            <a:r>
              <a:rPr lang="en-ID" smtClean="0"/>
              <a:t>Image enhancement</a:t>
            </a:r>
            <a:endParaRPr lang="en-ID"/>
          </a:p>
        </p:txBody>
      </p:sp>
    </p:spTree>
    <p:extLst>
      <p:ext uri="{BB962C8B-B14F-4D97-AF65-F5344CB8AC3E}">
        <p14:creationId xmlns:p14="http://schemas.microsoft.com/office/powerpoint/2010/main" val="13657543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Rectangle 2"/>
          <p:cNvSpPr>
            <a:spLocks noGrp="1" noChangeArrowheads="1"/>
          </p:cNvSpPr>
          <p:nvPr>
            <p:ph type="title"/>
          </p:nvPr>
        </p:nvSpPr>
        <p:spPr>
          <a:xfrm>
            <a:off x="0" y="6680"/>
            <a:ext cx="12192000" cy="1325563"/>
          </a:xfrm>
          <a:solidFill>
            <a:srgbClr val="00B050"/>
          </a:solidFill>
        </p:spPr>
        <p:txBody>
          <a:bodyPr/>
          <a:lstStyle/>
          <a:p>
            <a:pPr algn="ctr" eaLnBrk="1" hangingPunct="1">
              <a:defRPr/>
            </a:pPr>
            <a:r>
              <a:rPr lang="en-US" smtClean="0">
                <a:solidFill>
                  <a:schemeClr val="bg1"/>
                </a:solidFill>
              </a:rPr>
              <a:t>2. Fitting and Grouping</a:t>
            </a:r>
          </a:p>
        </p:txBody>
      </p:sp>
      <p:grpSp>
        <p:nvGrpSpPr>
          <p:cNvPr id="58371" name="Group 10"/>
          <p:cNvGrpSpPr>
            <a:grpSpLocks/>
          </p:cNvGrpSpPr>
          <p:nvPr/>
        </p:nvGrpSpPr>
        <p:grpSpPr bwMode="auto">
          <a:xfrm>
            <a:off x="1151860" y="1683488"/>
            <a:ext cx="3371850" cy="4802188"/>
            <a:chOff x="384" y="960"/>
            <a:chExt cx="2124" cy="3025"/>
          </a:xfrm>
        </p:grpSpPr>
        <p:pic>
          <p:nvPicPr>
            <p:cNvPr id="58376" name="Picture 5"/>
            <p:cNvPicPr>
              <a:picLocks noChangeAspect="1" noChangeArrowheads="1"/>
            </p:cNvPicPr>
            <p:nvPr/>
          </p:nvPicPr>
          <p:blipFill>
            <a:blip r:embed="rId3" cstate="print"/>
            <a:srcRect/>
            <a:stretch>
              <a:fillRect/>
            </a:stretch>
          </p:blipFill>
          <p:spPr bwMode="auto">
            <a:xfrm>
              <a:off x="384" y="960"/>
              <a:ext cx="2124" cy="2400"/>
            </a:xfrm>
            <a:prstGeom prst="rect">
              <a:avLst/>
            </a:prstGeom>
            <a:noFill/>
            <a:ln w="19050">
              <a:noFill/>
              <a:miter lim="800000"/>
              <a:headEnd/>
              <a:tailEnd/>
            </a:ln>
          </p:spPr>
        </p:pic>
        <p:sp>
          <p:nvSpPr>
            <p:cNvPr id="58377" name="Text Box 7"/>
            <p:cNvSpPr txBox="1">
              <a:spLocks noChangeArrowheads="1"/>
            </p:cNvSpPr>
            <p:nvPr/>
          </p:nvSpPr>
          <p:spPr bwMode="auto">
            <a:xfrm>
              <a:off x="712" y="3408"/>
              <a:ext cx="1492" cy="577"/>
            </a:xfrm>
            <a:prstGeom prst="rect">
              <a:avLst/>
            </a:prstGeom>
            <a:noFill/>
            <a:ln w="19050">
              <a:noFill/>
              <a:miter lim="800000"/>
              <a:headEnd/>
              <a:tailEnd/>
            </a:ln>
          </p:spPr>
          <p:txBody>
            <a:bodyPr wrap="none">
              <a:spAutoFit/>
            </a:bodyPr>
            <a:lstStyle/>
            <a:p>
              <a:r>
                <a:rPr lang="en-US"/>
                <a:t>Fitting: Least squares</a:t>
              </a:r>
              <a:br>
                <a:rPr lang="en-US"/>
              </a:br>
              <a:r>
                <a:rPr lang="en-US"/>
                <a:t>Hough transform</a:t>
              </a:r>
              <a:br>
                <a:rPr lang="en-US"/>
              </a:br>
              <a:r>
                <a:rPr lang="en-US"/>
                <a:t>RANSAC</a:t>
              </a:r>
            </a:p>
          </p:txBody>
        </p:sp>
      </p:grpSp>
      <p:sp>
        <p:nvSpPr>
          <p:cNvPr id="58375" name="Text Box 8"/>
          <p:cNvSpPr txBox="1">
            <a:spLocks noChangeArrowheads="1"/>
          </p:cNvSpPr>
          <p:nvPr/>
        </p:nvSpPr>
        <p:spPr bwMode="auto">
          <a:xfrm>
            <a:off x="7737002" y="5569688"/>
            <a:ext cx="1200150" cy="366713"/>
          </a:xfrm>
          <a:prstGeom prst="rect">
            <a:avLst/>
          </a:prstGeom>
          <a:noFill/>
          <a:ln w="19050">
            <a:noFill/>
            <a:miter lim="800000"/>
            <a:headEnd/>
            <a:tailEnd/>
          </a:ln>
        </p:spPr>
        <p:txBody>
          <a:bodyPr wrap="none">
            <a:spAutoFit/>
          </a:bodyPr>
          <a:lstStyle/>
          <a:p>
            <a:r>
              <a:rPr lang="en-US" dirty="0"/>
              <a:t>Alignment</a:t>
            </a:r>
          </a:p>
        </p:txBody>
      </p:sp>
      <p:pic>
        <p:nvPicPr>
          <p:cNvPr id="10"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096000" y="1614488"/>
            <a:ext cx="4482154" cy="3810000"/>
          </a:xfrm>
          <a:prstGeom prst="rect">
            <a:avLst/>
          </a:prstGeom>
          <a:noFill/>
          <a:ln w="9525">
            <a:noFill/>
            <a:miter lim="800000"/>
            <a:headEnd/>
            <a:tailEnd/>
          </a:ln>
        </p:spPr>
      </p:pic>
    </p:spTree>
    <p:extLst>
      <p:ext uri="{BB962C8B-B14F-4D97-AF65-F5344CB8AC3E}">
        <p14:creationId xmlns:p14="http://schemas.microsoft.com/office/powerpoint/2010/main" val="180008137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81760" y="304635"/>
            <a:ext cx="9725497" cy="6400965"/>
          </a:xfrm>
          <a:prstGeom prst="rect">
            <a:avLst/>
          </a:prstGeom>
        </p:spPr>
      </p:pic>
      <p:sp>
        <p:nvSpPr>
          <p:cNvPr id="8" name="Rectangle 7"/>
          <p:cNvSpPr/>
          <p:nvPr/>
        </p:nvSpPr>
        <p:spPr>
          <a:xfrm>
            <a:off x="274320" y="168826"/>
            <a:ext cx="7294880" cy="769441"/>
          </a:xfrm>
          <a:prstGeom prst="rect">
            <a:avLst/>
          </a:prstGeom>
        </p:spPr>
        <p:txBody>
          <a:bodyPr wrap="square">
            <a:spAutoFit/>
          </a:bodyPr>
          <a:lstStyle/>
          <a:p>
            <a:pPr algn="just"/>
            <a:r>
              <a:rPr lang="en-GB" sz="4400" smtClean="0">
                <a:solidFill>
                  <a:srgbClr val="0070C0"/>
                </a:solidFill>
              </a:rPr>
              <a:t>Revolusi Industri 4.0</a:t>
            </a:r>
            <a:endParaRPr lang="en-ID" sz="1050" i="1">
              <a:solidFill>
                <a:srgbClr val="0070C0"/>
              </a:solidFill>
            </a:endParaRPr>
          </a:p>
        </p:txBody>
      </p:sp>
      <p:cxnSp>
        <p:nvCxnSpPr>
          <p:cNvPr id="11" name="Straight Connector 10"/>
          <p:cNvCxnSpPr/>
          <p:nvPr/>
        </p:nvCxnSpPr>
        <p:spPr>
          <a:xfrm>
            <a:off x="396240" y="904240"/>
            <a:ext cx="3713305"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281344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250" name="Rectangle 2"/>
          <p:cNvSpPr>
            <a:spLocks noGrp="1" noChangeArrowheads="1"/>
          </p:cNvSpPr>
          <p:nvPr>
            <p:ph type="title"/>
          </p:nvPr>
        </p:nvSpPr>
        <p:spPr>
          <a:xfrm>
            <a:off x="0" y="1"/>
            <a:ext cx="12192000" cy="1690690"/>
          </a:xfrm>
          <a:solidFill>
            <a:srgbClr val="00B050"/>
          </a:solidFill>
        </p:spPr>
        <p:txBody>
          <a:bodyPr/>
          <a:lstStyle/>
          <a:p>
            <a:pPr algn="ctr" eaLnBrk="1" hangingPunct="1">
              <a:defRPr/>
            </a:pPr>
            <a:r>
              <a:rPr lang="en-US" smtClean="0">
                <a:solidFill>
                  <a:schemeClr val="bg1"/>
                </a:solidFill>
              </a:rPr>
              <a:t>3. Multi-view Geometry</a:t>
            </a:r>
          </a:p>
        </p:txBody>
      </p:sp>
      <p:grpSp>
        <p:nvGrpSpPr>
          <p:cNvPr id="59395" name="Group 23"/>
          <p:cNvGrpSpPr>
            <a:grpSpLocks/>
          </p:cNvGrpSpPr>
          <p:nvPr/>
        </p:nvGrpSpPr>
        <p:grpSpPr bwMode="auto">
          <a:xfrm>
            <a:off x="2698757" y="3306129"/>
            <a:ext cx="2956840" cy="3275796"/>
            <a:chOff x="3216" y="1728"/>
            <a:chExt cx="2160" cy="2393"/>
          </a:xfrm>
        </p:grpSpPr>
        <p:sp>
          <p:nvSpPr>
            <p:cNvPr id="59410" name="Text Box 9"/>
            <p:cNvSpPr txBox="1">
              <a:spLocks noChangeArrowheads="1"/>
            </p:cNvSpPr>
            <p:nvPr/>
          </p:nvSpPr>
          <p:spPr bwMode="auto">
            <a:xfrm>
              <a:off x="3555" y="3888"/>
              <a:ext cx="1514" cy="233"/>
            </a:xfrm>
            <a:prstGeom prst="rect">
              <a:avLst/>
            </a:prstGeom>
            <a:noFill/>
            <a:ln w="19050">
              <a:noFill/>
              <a:miter lim="800000"/>
              <a:headEnd/>
              <a:tailEnd/>
            </a:ln>
          </p:spPr>
          <p:txBody>
            <a:bodyPr wrap="none">
              <a:spAutoFit/>
            </a:bodyPr>
            <a:lstStyle/>
            <a:p>
              <a:r>
                <a:rPr lang="en-US" dirty="0"/>
                <a:t>Structure from motion</a:t>
              </a:r>
            </a:p>
          </p:txBody>
        </p:sp>
        <p:pic>
          <p:nvPicPr>
            <p:cNvPr id="59411" name="Picture 10"/>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216" y="1728"/>
              <a:ext cx="2160" cy="2160"/>
            </a:xfrm>
            <a:prstGeom prst="rect">
              <a:avLst/>
            </a:prstGeom>
            <a:noFill/>
            <a:ln w="19050">
              <a:noFill/>
              <a:miter lim="800000"/>
              <a:headEnd/>
              <a:tailEnd/>
            </a:ln>
          </p:spPr>
        </p:pic>
      </p:grpSp>
      <p:grpSp>
        <p:nvGrpSpPr>
          <p:cNvPr id="59396" name="Group 19"/>
          <p:cNvGrpSpPr>
            <a:grpSpLocks/>
          </p:cNvGrpSpPr>
          <p:nvPr/>
        </p:nvGrpSpPr>
        <p:grpSpPr bwMode="auto">
          <a:xfrm>
            <a:off x="7123039" y="1832154"/>
            <a:ext cx="3482500" cy="1511274"/>
            <a:chOff x="96" y="576"/>
            <a:chExt cx="2544" cy="1104"/>
          </a:xfrm>
        </p:grpSpPr>
        <p:sp>
          <p:nvSpPr>
            <p:cNvPr id="59404" name="Text Box 6"/>
            <p:cNvSpPr txBox="1">
              <a:spLocks noChangeArrowheads="1"/>
            </p:cNvSpPr>
            <p:nvPr/>
          </p:nvSpPr>
          <p:spPr bwMode="auto">
            <a:xfrm>
              <a:off x="1152" y="1449"/>
              <a:ext cx="540" cy="231"/>
            </a:xfrm>
            <a:prstGeom prst="rect">
              <a:avLst/>
            </a:prstGeom>
            <a:noFill/>
            <a:ln w="19050">
              <a:noFill/>
              <a:miter lim="800000"/>
              <a:headEnd/>
              <a:tailEnd/>
            </a:ln>
          </p:spPr>
          <p:txBody>
            <a:bodyPr wrap="none">
              <a:spAutoFit/>
            </a:bodyPr>
            <a:lstStyle/>
            <a:p>
              <a:r>
                <a:rPr lang="en-US"/>
                <a:t>Stereo</a:t>
              </a:r>
            </a:p>
          </p:txBody>
        </p:sp>
        <p:grpSp>
          <p:nvGrpSpPr>
            <p:cNvPr id="59405" name="Group 18"/>
            <p:cNvGrpSpPr>
              <a:grpSpLocks/>
            </p:cNvGrpSpPr>
            <p:nvPr/>
          </p:nvGrpSpPr>
          <p:grpSpPr bwMode="auto">
            <a:xfrm>
              <a:off x="96" y="576"/>
              <a:ext cx="2544" cy="864"/>
              <a:chOff x="96" y="576"/>
              <a:chExt cx="2544" cy="864"/>
            </a:xfrm>
          </p:grpSpPr>
          <p:sp>
            <p:nvSpPr>
              <p:cNvPr id="59406" name="Rectangle 17"/>
              <p:cNvSpPr>
                <a:spLocks noChangeArrowheads="1"/>
              </p:cNvSpPr>
              <p:nvPr/>
            </p:nvSpPr>
            <p:spPr bwMode="auto">
              <a:xfrm>
                <a:off x="96" y="576"/>
                <a:ext cx="2544" cy="864"/>
              </a:xfrm>
              <a:prstGeom prst="rect">
                <a:avLst/>
              </a:prstGeom>
              <a:solidFill>
                <a:schemeClr val="bg1"/>
              </a:solidFill>
              <a:ln w="19050">
                <a:noFill/>
                <a:miter lim="800000"/>
                <a:headEnd/>
                <a:tailEnd/>
              </a:ln>
            </p:spPr>
            <p:txBody>
              <a:bodyPr wrap="none" anchor="ctr"/>
              <a:lstStyle/>
              <a:p>
                <a:endParaRPr lang="en-US"/>
              </a:p>
            </p:txBody>
          </p:sp>
          <p:pic>
            <p:nvPicPr>
              <p:cNvPr id="59407" name="Picture 12" descr="pental"/>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44" y="624"/>
                <a:ext cx="802" cy="768"/>
              </a:xfrm>
              <a:prstGeom prst="rect">
                <a:avLst/>
              </a:prstGeom>
              <a:noFill/>
              <a:ln w="9525">
                <a:noFill/>
                <a:miter lim="800000"/>
                <a:headEnd/>
                <a:tailEnd/>
              </a:ln>
            </p:spPr>
          </p:pic>
          <p:pic>
            <p:nvPicPr>
              <p:cNvPr id="59408" name="Picture 13" descr="penta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70" y="624"/>
                <a:ext cx="801" cy="768"/>
              </a:xfrm>
              <a:prstGeom prst="rect">
                <a:avLst/>
              </a:prstGeom>
              <a:noFill/>
              <a:ln w="9525">
                <a:noFill/>
                <a:miter lim="800000"/>
                <a:headEnd/>
                <a:tailEnd/>
              </a:ln>
            </p:spPr>
          </p:pic>
          <p:pic>
            <p:nvPicPr>
              <p:cNvPr id="59409" name="Picture 14" descr="ipent"/>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824" y="720"/>
                <a:ext cx="768" cy="543"/>
              </a:xfrm>
              <a:prstGeom prst="rect">
                <a:avLst/>
              </a:prstGeom>
              <a:noFill/>
              <a:ln w="9525">
                <a:noFill/>
                <a:miter lim="800000"/>
                <a:headEnd/>
                <a:tailEnd/>
              </a:ln>
            </p:spPr>
          </p:pic>
        </p:grpSp>
      </p:grpSp>
      <p:grpSp>
        <p:nvGrpSpPr>
          <p:cNvPr id="59398" name="Group 25"/>
          <p:cNvGrpSpPr>
            <a:grpSpLocks/>
          </p:cNvGrpSpPr>
          <p:nvPr/>
        </p:nvGrpSpPr>
        <p:grpSpPr bwMode="auto">
          <a:xfrm>
            <a:off x="2753514" y="1666086"/>
            <a:ext cx="2891132" cy="1511274"/>
            <a:chOff x="3264" y="480"/>
            <a:chExt cx="2112" cy="1104"/>
          </a:xfrm>
        </p:grpSpPr>
        <p:sp>
          <p:nvSpPr>
            <p:cNvPr id="59399" name="Text Box 7"/>
            <p:cNvSpPr txBox="1">
              <a:spLocks noChangeArrowheads="1"/>
            </p:cNvSpPr>
            <p:nvPr/>
          </p:nvSpPr>
          <p:spPr bwMode="auto">
            <a:xfrm>
              <a:off x="3696" y="1353"/>
              <a:ext cx="1284" cy="231"/>
            </a:xfrm>
            <a:prstGeom prst="rect">
              <a:avLst/>
            </a:prstGeom>
            <a:noFill/>
            <a:ln w="19050">
              <a:noFill/>
              <a:miter lim="800000"/>
              <a:headEnd/>
              <a:tailEnd/>
            </a:ln>
          </p:spPr>
          <p:txBody>
            <a:bodyPr wrap="none">
              <a:spAutoFit/>
            </a:bodyPr>
            <a:lstStyle/>
            <a:p>
              <a:r>
                <a:rPr lang="en-US"/>
                <a:t>Epipolar geometry</a:t>
              </a:r>
            </a:p>
          </p:txBody>
        </p:sp>
        <p:pic>
          <p:nvPicPr>
            <p:cNvPr id="59400" name="Picture 24"/>
            <p:cNvPicPr>
              <a:picLocks noChangeAspect="1" noChangeArrowheads="1"/>
            </p:cNvPicPr>
            <p:nvPr/>
          </p:nvPicPr>
          <p:blipFill>
            <a:blip r:embed="rId7" cstate="email">
              <a:extLst>
                <a:ext uri="{28A0092B-C50C-407E-A947-70E740481C1C}">
                  <a14:useLocalDpi xmlns:a14="http://schemas.microsoft.com/office/drawing/2010/main"/>
                </a:ext>
              </a:extLst>
            </a:blip>
            <a:srcRect t="44594"/>
            <a:stretch>
              <a:fillRect/>
            </a:stretch>
          </p:blipFill>
          <p:spPr bwMode="auto">
            <a:xfrm>
              <a:off x="3264" y="480"/>
              <a:ext cx="2112" cy="878"/>
            </a:xfrm>
            <a:prstGeom prst="rect">
              <a:avLst/>
            </a:prstGeom>
            <a:noFill/>
            <a:ln w="19050">
              <a:noFill/>
              <a:miter lim="800000"/>
              <a:headEnd/>
              <a:tailEnd/>
            </a:ln>
          </p:spPr>
        </p:pic>
      </p:grpSp>
      <p:pic>
        <p:nvPicPr>
          <p:cNvPr id="3074" name="Picture 2" descr="reconstructed geometry model"/>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7821693" y="3608449"/>
            <a:ext cx="2085192" cy="2708041"/>
          </a:xfrm>
          <a:prstGeom prst="rect">
            <a:avLst/>
          </a:prstGeom>
          <a:noFill/>
          <a:extLst>
            <a:ext uri="{909E8E84-426E-40dd-AFC4-6F175D3DCCD1}">
              <a14:hiddenFill xmlns="" xmlns:a14="http://schemas.microsoft.com/office/drawing/2010/main">
                <a:solidFill>
                  <a:srgbClr val="FFFFFF"/>
                </a:solidFill>
              </a14:hiddenFill>
            </a:ext>
          </a:extLst>
        </p:spPr>
      </p:pic>
      <p:sp>
        <p:nvSpPr>
          <p:cNvPr id="21" name="Text Box 9"/>
          <p:cNvSpPr txBox="1">
            <a:spLocks noChangeArrowheads="1"/>
          </p:cNvSpPr>
          <p:nvPr/>
        </p:nvSpPr>
        <p:spPr bwMode="auto">
          <a:xfrm>
            <a:off x="7767200" y="6316490"/>
            <a:ext cx="2194177" cy="369332"/>
          </a:xfrm>
          <a:prstGeom prst="rect">
            <a:avLst/>
          </a:prstGeom>
          <a:noFill/>
          <a:ln w="19050">
            <a:noFill/>
            <a:miter lim="800000"/>
            <a:headEnd/>
            <a:tailEnd/>
          </a:ln>
        </p:spPr>
        <p:txBody>
          <a:bodyPr wrap="square">
            <a:spAutoFit/>
          </a:bodyPr>
          <a:lstStyle/>
          <a:p>
            <a:r>
              <a:rPr lang="en-US" dirty="0"/>
              <a:t>3D Photography</a:t>
            </a:r>
          </a:p>
        </p:txBody>
      </p:sp>
    </p:spTree>
    <p:extLst>
      <p:ext uri="{BB962C8B-B14F-4D97-AF65-F5344CB8AC3E}">
        <p14:creationId xmlns:p14="http://schemas.microsoft.com/office/powerpoint/2010/main" val="264460972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Rectangle 2"/>
          <p:cNvSpPr>
            <a:spLocks noGrp="1" noChangeArrowheads="1"/>
          </p:cNvSpPr>
          <p:nvPr>
            <p:ph type="title"/>
          </p:nvPr>
        </p:nvSpPr>
        <p:spPr>
          <a:xfrm>
            <a:off x="22968" y="0"/>
            <a:ext cx="12169032" cy="1325563"/>
          </a:xfrm>
          <a:solidFill>
            <a:srgbClr val="00B050"/>
          </a:solidFill>
        </p:spPr>
        <p:txBody>
          <a:bodyPr/>
          <a:lstStyle/>
          <a:p>
            <a:pPr algn="ctr" eaLnBrk="1" hangingPunct="1">
              <a:defRPr/>
            </a:pPr>
            <a:r>
              <a:rPr lang="en-US" smtClean="0">
                <a:solidFill>
                  <a:schemeClr val="bg1"/>
                </a:solidFill>
              </a:rPr>
              <a:t>Recognition</a:t>
            </a:r>
          </a:p>
        </p:txBody>
      </p:sp>
      <p:sp>
        <p:nvSpPr>
          <p:cNvPr id="60419" name="Text Box 7"/>
          <p:cNvSpPr txBox="1">
            <a:spLocks noChangeArrowheads="1"/>
          </p:cNvSpPr>
          <p:nvPr/>
        </p:nvSpPr>
        <p:spPr bwMode="auto">
          <a:xfrm>
            <a:off x="3667126" y="2706688"/>
            <a:ext cx="184731" cy="369332"/>
          </a:xfrm>
          <a:prstGeom prst="rect">
            <a:avLst/>
          </a:prstGeom>
          <a:noFill/>
          <a:ln w="12700" cap="sq">
            <a:noFill/>
            <a:miter lim="800000"/>
            <a:headEnd type="none" w="sm" len="sm"/>
            <a:tailEnd type="none" w="sm" len="sm"/>
          </a:ln>
        </p:spPr>
        <p:txBody>
          <a:bodyPr wrap="none">
            <a:spAutoFit/>
          </a:bodyPr>
          <a:lstStyle/>
          <a:p>
            <a:pPr algn="l" eaLnBrk="0" hangingPunct="0">
              <a:spcBef>
                <a:spcPct val="0"/>
              </a:spcBef>
            </a:pPr>
            <a:endParaRPr lang="en-US"/>
          </a:p>
        </p:txBody>
      </p:sp>
      <p:grpSp>
        <p:nvGrpSpPr>
          <p:cNvPr id="60420" name="Group 45"/>
          <p:cNvGrpSpPr>
            <a:grpSpLocks/>
          </p:cNvGrpSpPr>
          <p:nvPr/>
        </p:nvGrpSpPr>
        <p:grpSpPr bwMode="auto">
          <a:xfrm>
            <a:off x="1566280" y="1555898"/>
            <a:ext cx="4570413" cy="2351088"/>
            <a:chOff x="-10" y="672"/>
            <a:chExt cx="2879" cy="1481"/>
          </a:xfrm>
        </p:grpSpPr>
        <p:sp>
          <p:nvSpPr>
            <p:cNvPr id="60443" name="Rectangle 5"/>
            <p:cNvSpPr>
              <a:spLocks noChangeArrowheads="1"/>
            </p:cNvSpPr>
            <p:nvPr/>
          </p:nvSpPr>
          <p:spPr bwMode="auto">
            <a:xfrm>
              <a:off x="96" y="672"/>
              <a:ext cx="2688" cy="1200"/>
            </a:xfrm>
            <a:prstGeom prst="rect">
              <a:avLst/>
            </a:prstGeom>
            <a:solidFill>
              <a:schemeClr val="bg1"/>
            </a:solidFill>
            <a:ln w="19050">
              <a:noFill/>
              <a:miter lim="800000"/>
              <a:headEnd/>
              <a:tailEnd/>
            </a:ln>
          </p:spPr>
          <p:txBody>
            <a:bodyPr wrap="none" anchor="ctr"/>
            <a:lstStyle/>
            <a:p>
              <a:endParaRPr lang="en-US"/>
            </a:p>
          </p:txBody>
        </p:sp>
        <p:grpSp>
          <p:nvGrpSpPr>
            <p:cNvPr id="60444" name="Group 44"/>
            <p:cNvGrpSpPr>
              <a:grpSpLocks/>
            </p:cNvGrpSpPr>
            <p:nvPr/>
          </p:nvGrpSpPr>
          <p:grpSpPr bwMode="auto">
            <a:xfrm>
              <a:off x="-10" y="696"/>
              <a:ext cx="2879" cy="1457"/>
              <a:chOff x="-10" y="696"/>
              <a:chExt cx="2879" cy="1457"/>
            </a:xfrm>
          </p:grpSpPr>
          <p:pic>
            <p:nvPicPr>
              <p:cNvPr id="60445" name="Picture 6" descr="sift-feat"/>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62" y="696"/>
                <a:ext cx="2574" cy="1069"/>
              </a:xfrm>
              <a:prstGeom prst="rect">
                <a:avLst/>
              </a:prstGeom>
              <a:noFill/>
              <a:ln w="9525">
                <a:noFill/>
                <a:miter lim="800000"/>
                <a:headEnd/>
                <a:tailEnd/>
              </a:ln>
            </p:spPr>
          </p:pic>
          <p:sp>
            <p:nvSpPr>
              <p:cNvPr id="60446" name="Text Box 15"/>
              <p:cNvSpPr txBox="1">
                <a:spLocks noChangeArrowheads="1"/>
              </p:cNvSpPr>
              <p:nvPr/>
            </p:nvSpPr>
            <p:spPr bwMode="auto">
              <a:xfrm>
                <a:off x="-10" y="1920"/>
                <a:ext cx="2879" cy="233"/>
              </a:xfrm>
              <a:prstGeom prst="rect">
                <a:avLst/>
              </a:prstGeom>
              <a:noFill/>
              <a:ln w="19050">
                <a:noFill/>
                <a:miter lim="800000"/>
                <a:headEnd/>
                <a:tailEnd/>
              </a:ln>
            </p:spPr>
            <p:txBody>
              <a:bodyPr wrap="none">
                <a:spAutoFit/>
              </a:bodyPr>
              <a:lstStyle/>
              <a:p>
                <a:r>
                  <a:rPr lang="en-US" dirty="0"/>
                  <a:t>Instance recognition, large-scale alignment</a:t>
                </a:r>
              </a:p>
            </p:txBody>
          </p:sp>
        </p:grpSp>
      </p:grpSp>
      <p:grpSp>
        <p:nvGrpSpPr>
          <p:cNvPr id="60423" name="Group 42"/>
          <p:cNvGrpSpPr>
            <a:grpSpLocks/>
          </p:cNvGrpSpPr>
          <p:nvPr/>
        </p:nvGrpSpPr>
        <p:grpSpPr bwMode="auto">
          <a:xfrm>
            <a:off x="7753351" y="1461790"/>
            <a:ext cx="2664873" cy="2503126"/>
            <a:chOff x="3620" y="2256"/>
            <a:chExt cx="1324" cy="1390"/>
          </a:xfrm>
        </p:grpSpPr>
        <p:pic>
          <p:nvPicPr>
            <p:cNvPr id="60425" name="Picture 37"/>
            <p:cNvPicPr>
              <a:picLocks noChangeAspect="1" noChangeArrowheads="1"/>
            </p:cNvPicPr>
            <p:nvPr/>
          </p:nvPicPr>
          <p:blipFill>
            <a:blip r:embed="rId4" cstate="print"/>
            <a:srcRect/>
            <a:stretch>
              <a:fillRect/>
            </a:stretch>
          </p:blipFill>
          <p:spPr bwMode="auto">
            <a:xfrm>
              <a:off x="3648" y="2256"/>
              <a:ext cx="1296" cy="1188"/>
            </a:xfrm>
            <a:prstGeom prst="rect">
              <a:avLst/>
            </a:prstGeom>
            <a:noFill/>
            <a:ln w="19050">
              <a:noFill/>
              <a:miter lim="800000"/>
              <a:headEnd/>
              <a:tailEnd/>
            </a:ln>
          </p:spPr>
        </p:pic>
        <p:sp>
          <p:nvSpPr>
            <p:cNvPr id="60426" name="Text Box 38"/>
            <p:cNvSpPr txBox="1">
              <a:spLocks noChangeArrowheads="1"/>
            </p:cNvSpPr>
            <p:nvPr/>
          </p:nvSpPr>
          <p:spPr bwMode="auto">
            <a:xfrm>
              <a:off x="3620" y="3441"/>
              <a:ext cx="1092" cy="205"/>
            </a:xfrm>
            <a:prstGeom prst="rect">
              <a:avLst/>
            </a:prstGeom>
            <a:noFill/>
            <a:ln w="19050">
              <a:noFill/>
              <a:miter lim="800000"/>
              <a:headEnd/>
              <a:tailEnd/>
            </a:ln>
          </p:spPr>
          <p:txBody>
            <a:bodyPr wrap="none">
              <a:spAutoFit/>
            </a:bodyPr>
            <a:lstStyle/>
            <a:p>
              <a:r>
                <a:rPr lang="en-US" dirty="0"/>
                <a:t>Image classification</a:t>
              </a:r>
            </a:p>
          </p:txBody>
        </p:sp>
      </p:grpSp>
      <p:sp>
        <p:nvSpPr>
          <p:cNvPr id="31" name="Text Box 38"/>
          <p:cNvSpPr txBox="1">
            <a:spLocks noChangeArrowheads="1"/>
          </p:cNvSpPr>
          <p:nvPr/>
        </p:nvSpPr>
        <p:spPr bwMode="auto">
          <a:xfrm>
            <a:off x="2833596" y="6336634"/>
            <a:ext cx="1851790" cy="369332"/>
          </a:xfrm>
          <a:prstGeom prst="rect">
            <a:avLst/>
          </a:prstGeom>
          <a:noFill/>
          <a:ln w="19050">
            <a:noFill/>
            <a:miter lim="800000"/>
            <a:headEnd/>
            <a:tailEnd/>
          </a:ln>
        </p:spPr>
        <p:txBody>
          <a:bodyPr wrap="none">
            <a:spAutoFit/>
          </a:bodyPr>
          <a:lstStyle/>
          <a:p>
            <a:r>
              <a:rPr lang="en-US" dirty="0"/>
              <a:t>Object detection</a:t>
            </a:r>
          </a:p>
        </p:txBody>
      </p:sp>
      <p:pic>
        <p:nvPicPr>
          <p:cNvPr id="4107" name="Picture 11"/>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023188" y="4188710"/>
            <a:ext cx="3472606" cy="2057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1" name="Picture 2" descr="http://fastml.com/images/deep-learning-made-easy/deep_learning_laptop.jpg"/>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7275449" y="4031698"/>
            <a:ext cx="3394912" cy="2489602"/>
          </a:xfrm>
          <a:prstGeom prst="rect">
            <a:avLst/>
          </a:prstGeom>
          <a:noFill/>
          <a:ln w="0">
            <a:noFill/>
          </a:ln>
          <a:extLst>
            <a:ext uri="{909E8E84-426E-40dd-AFC4-6F175D3DCCD1}">
              <a14:hiddenFill xmlns="" xmlns:a14="http://schemas.microsoft.com/office/drawing/2010/main">
                <a:solidFill>
                  <a:srgbClr val="FFFFFF"/>
                </a:solidFill>
              </a14:hiddenFill>
            </a:ext>
          </a:extLst>
        </p:spPr>
      </p:pic>
      <p:sp>
        <p:nvSpPr>
          <p:cNvPr id="22" name="Text Box 20"/>
          <p:cNvSpPr txBox="1">
            <a:spLocks noChangeArrowheads="1"/>
          </p:cNvSpPr>
          <p:nvPr/>
        </p:nvSpPr>
        <p:spPr bwMode="auto">
          <a:xfrm>
            <a:off x="8162426" y="6512853"/>
            <a:ext cx="1620958" cy="369332"/>
          </a:xfrm>
          <a:prstGeom prst="rect">
            <a:avLst/>
          </a:prstGeom>
          <a:noFill/>
          <a:ln w="19050">
            <a:noFill/>
            <a:miter lim="800000"/>
            <a:headEnd/>
            <a:tailEnd/>
          </a:ln>
        </p:spPr>
        <p:txBody>
          <a:bodyPr wrap="none">
            <a:spAutoFit/>
          </a:bodyPr>
          <a:lstStyle/>
          <a:p>
            <a:r>
              <a:rPr lang="en-US" dirty="0"/>
              <a:t>Deep learning</a:t>
            </a:r>
          </a:p>
        </p:txBody>
      </p:sp>
    </p:spTree>
    <p:extLst>
      <p:ext uri="{BB962C8B-B14F-4D97-AF65-F5344CB8AC3E}">
        <p14:creationId xmlns:p14="http://schemas.microsoft.com/office/powerpoint/2010/main" val="221822154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906" name="Rectangle 2"/>
          <p:cNvSpPr>
            <a:spLocks noGrp="1" noChangeArrowheads="1"/>
          </p:cNvSpPr>
          <p:nvPr>
            <p:ph type="title"/>
          </p:nvPr>
        </p:nvSpPr>
        <p:spPr>
          <a:solidFill>
            <a:srgbClr val="00B050"/>
          </a:solidFill>
        </p:spPr>
        <p:txBody>
          <a:bodyPr>
            <a:normAutofit fontScale="90000"/>
          </a:bodyPr>
          <a:lstStyle/>
          <a:p>
            <a:pPr algn="ctr" eaLnBrk="1" hangingPunct="1">
              <a:defRPr/>
            </a:pPr>
            <a:r>
              <a:rPr lang="en-US" smtClean="0">
                <a:solidFill>
                  <a:schemeClr val="bg1"/>
                </a:solidFill>
              </a:rPr>
              <a:t>Terus belajar</a:t>
            </a:r>
            <a:endParaRPr lang="en-US" dirty="0" smtClean="0">
              <a:solidFill>
                <a:schemeClr val="bg1"/>
              </a:solidFill>
            </a:endParaRPr>
          </a:p>
        </p:txBody>
      </p:sp>
      <p:pic>
        <p:nvPicPr>
          <p:cNvPr id="61458"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86000" y="914401"/>
            <a:ext cx="3364432" cy="2242955"/>
          </a:xfrm>
          <a:prstGeom prst="rect">
            <a:avLst/>
          </a:prstGeom>
          <a:noFill/>
          <a:ln w="19050">
            <a:noFill/>
            <a:miter lim="800000"/>
            <a:headEnd/>
            <a:tailEnd/>
          </a:ln>
        </p:spPr>
      </p:pic>
      <p:sp>
        <p:nvSpPr>
          <p:cNvPr id="61459" name="Text Box 20"/>
          <p:cNvSpPr txBox="1">
            <a:spLocks noChangeArrowheads="1"/>
          </p:cNvSpPr>
          <p:nvPr/>
        </p:nvSpPr>
        <p:spPr bwMode="auto">
          <a:xfrm>
            <a:off x="3314022" y="3227448"/>
            <a:ext cx="1608133" cy="369332"/>
          </a:xfrm>
          <a:prstGeom prst="rect">
            <a:avLst/>
          </a:prstGeom>
          <a:noFill/>
          <a:ln w="19050">
            <a:noFill/>
            <a:miter lim="800000"/>
            <a:headEnd/>
            <a:tailEnd/>
          </a:ln>
        </p:spPr>
        <p:txBody>
          <a:bodyPr wrap="none">
            <a:spAutoFit/>
          </a:bodyPr>
          <a:lstStyle/>
          <a:p>
            <a:r>
              <a:rPr lang="en-US"/>
              <a:t>Segmentation</a:t>
            </a:r>
          </a:p>
        </p:txBody>
      </p:sp>
      <p:grpSp>
        <p:nvGrpSpPr>
          <p:cNvPr id="61447" name="Group 38"/>
          <p:cNvGrpSpPr>
            <a:grpSpLocks/>
          </p:cNvGrpSpPr>
          <p:nvPr/>
        </p:nvGrpSpPr>
        <p:grpSpPr bwMode="auto">
          <a:xfrm>
            <a:off x="7147968" y="914400"/>
            <a:ext cx="2453232" cy="2666551"/>
            <a:chOff x="3600" y="2822"/>
            <a:chExt cx="1392" cy="1449"/>
          </a:xfrm>
        </p:grpSpPr>
        <p:sp>
          <p:nvSpPr>
            <p:cNvPr id="61448" name="Text Box 25"/>
            <p:cNvSpPr txBox="1">
              <a:spLocks noChangeArrowheads="1"/>
            </p:cNvSpPr>
            <p:nvPr/>
          </p:nvSpPr>
          <p:spPr bwMode="auto">
            <a:xfrm>
              <a:off x="4064" y="4070"/>
              <a:ext cx="445" cy="201"/>
            </a:xfrm>
            <a:prstGeom prst="rect">
              <a:avLst/>
            </a:prstGeom>
            <a:noFill/>
            <a:ln w="19050">
              <a:noFill/>
              <a:miter lim="800000"/>
              <a:headEnd/>
              <a:tailEnd/>
            </a:ln>
          </p:spPr>
          <p:txBody>
            <a:bodyPr wrap="none">
              <a:spAutoFit/>
            </a:bodyPr>
            <a:lstStyle/>
            <a:p>
              <a:r>
                <a:rPr lang="en-US" dirty="0"/>
                <a:t>Video</a:t>
              </a:r>
            </a:p>
          </p:txBody>
        </p:sp>
        <p:pic>
          <p:nvPicPr>
            <p:cNvPr id="61449" name="Picture 37"/>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600" y="2822"/>
              <a:ext cx="1392" cy="1210"/>
            </a:xfrm>
            <a:prstGeom prst="rect">
              <a:avLst/>
            </a:prstGeom>
            <a:noFill/>
            <a:ln w="19050">
              <a:noFill/>
              <a:miter lim="800000"/>
              <a:headEnd/>
              <a:tailEnd/>
            </a:ln>
          </p:spPr>
        </p:pic>
      </p:grpSp>
      <p:pic>
        <p:nvPicPr>
          <p:cNvPr id="11" name="Picture 13"/>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286000" y="3879088"/>
            <a:ext cx="3347536" cy="2521712"/>
          </a:xfrm>
          <a:prstGeom prst="rect">
            <a:avLst/>
          </a:prstGeom>
          <a:noFill/>
          <a:ln w="19050" cap="flat" cmpd="sng">
            <a:noFill/>
            <a:prstDash val="solid"/>
            <a:miter lim="800000"/>
            <a:headEnd/>
            <a:tailEnd/>
          </a:ln>
        </p:spPr>
      </p:pic>
      <p:sp>
        <p:nvSpPr>
          <p:cNvPr id="12" name="Text Box 20"/>
          <p:cNvSpPr txBox="1">
            <a:spLocks noChangeArrowheads="1"/>
          </p:cNvSpPr>
          <p:nvPr/>
        </p:nvSpPr>
        <p:spPr bwMode="auto">
          <a:xfrm>
            <a:off x="3159421" y="6400800"/>
            <a:ext cx="1659430" cy="369332"/>
          </a:xfrm>
          <a:prstGeom prst="rect">
            <a:avLst/>
          </a:prstGeom>
          <a:noFill/>
          <a:ln w="19050">
            <a:noFill/>
            <a:miter lim="800000"/>
            <a:headEnd/>
            <a:tailEnd/>
          </a:ln>
        </p:spPr>
        <p:txBody>
          <a:bodyPr wrap="none">
            <a:spAutoFit/>
          </a:bodyPr>
          <a:lstStyle/>
          <a:p>
            <a:r>
              <a:rPr lang="en-US" dirty="0"/>
              <a:t>RGBD images</a:t>
            </a:r>
          </a:p>
        </p:txBody>
      </p:sp>
      <p:pic>
        <p:nvPicPr>
          <p:cNvPr id="2" name="Picture 1"/>
          <p:cNvPicPr>
            <a:picLocks noChangeAspect="1"/>
          </p:cNvPicPr>
          <p:nvPr/>
        </p:nvPicPr>
        <p:blipFill rotWithShape="1">
          <a:blip r:embed="rId6" cstate="email">
            <a:extLst>
              <a:ext uri="{28A0092B-C50C-407E-A947-70E740481C1C}">
                <a14:useLocalDpi xmlns:a14="http://schemas.microsoft.com/office/drawing/2010/main"/>
              </a:ext>
            </a:extLst>
          </a:blip>
          <a:srcRect t="-1"/>
          <a:stretch/>
        </p:blipFill>
        <p:spPr>
          <a:xfrm>
            <a:off x="7162800" y="3787662"/>
            <a:ext cx="2438400" cy="2536938"/>
          </a:xfrm>
          <a:prstGeom prst="rect">
            <a:avLst/>
          </a:prstGeom>
        </p:spPr>
      </p:pic>
      <p:sp>
        <p:nvSpPr>
          <p:cNvPr id="13" name="Text Box 20"/>
          <p:cNvSpPr txBox="1">
            <a:spLocks noChangeArrowheads="1"/>
          </p:cNvSpPr>
          <p:nvPr/>
        </p:nvSpPr>
        <p:spPr bwMode="auto">
          <a:xfrm>
            <a:off x="7459971" y="6400800"/>
            <a:ext cx="1827093" cy="369332"/>
          </a:xfrm>
          <a:prstGeom prst="rect">
            <a:avLst/>
          </a:prstGeom>
          <a:noFill/>
          <a:ln w="19050">
            <a:noFill/>
            <a:miter lim="800000"/>
            <a:headEnd/>
            <a:tailEnd/>
          </a:ln>
        </p:spPr>
        <p:txBody>
          <a:bodyPr wrap="none">
            <a:spAutoFit/>
          </a:bodyPr>
          <a:lstStyle/>
          <a:p>
            <a:r>
              <a:rPr lang="en-US" dirty="0"/>
              <a:t>Images and text</a:t>
            </a:r>
          </a:p>
        </p:txBody>
      </p:sp>
    </p:spTree>
    <p:extLst>
      <p:ext uri="{BB962C8B-B14F-4D97-AF65-F5344CB8AC3E}">
        <p14:creationId xmlns:p14="http://schemas.microsoft.com/office/powerpoint/2010/main" val="170719713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Rectangle 2"/>
          <p:cNvSpPr>
            <a:spLocks noGrp="1" noChangeArrowheads="1"/>
          </p:cNvSpPr>
          <p:nvPr>
            <p:ph type="title"/>
          </p:nvPr>
        </p:nvSpPr>
        <p:spPr>
          <a:xfrm>
            <a:off x="22968" y="0"/>
            <a:ext cx="12169032" cy="1325563"/>
          </a:xfrm>
          <a:solidFill>
            <a:srgbClr val="00B050"/>
          </a:solidFill>
        </p:spPr>
        <p:txBody>
          <a:bodyPr/>
          <a:lstStyle/>
          <a:p>
            <a:pPr algn="ctr" eaLnBrk="1" hangingPunct="1">
              <a:defRPr/>
            </a:pPr>
            <a:r>
              <a:rPr lang="en-US" smtClean="0">
                <a:solidFill>
                  <a:schemeClr val="bg1"/>
                </a:solidFill>
              </a:rPr>
              <a:t>Tools dan Pemrograman</a:t>
            </a:r>
          </a:p>
        </p:txBody>
      </p:sp>
      <p:sp>
        <p:nvSpPr>
          <p:cNvPr id="60419" name="Text Box 7"/>
          <p:cNvSpPr txBox="1">
            <a:spLocks noChangeArrowheads="1"/>
          </p:cNvSpPr>
          <p:nvPr/>
        </p:nvSpPr>
        <p:spPr bwMode="auto">
          <a:xfrm>
            <a:off x="3667126" y="2706688"/>
            <a:ext cx="184731" cy="369332"/>
          </a:xfrm>
          <a:prstGeom prst="rect">
            <a:avLst/>
          </a:prstGeom>
          <a:noFill/>
          <a:ln w="12700" cap="sq">
            <a:noFill/>
            <a:miter lim="800000"/>
            <a:headEnd type="none" w="sm" len="sm"/>
            <a:tailEnd type="none" w="sm" len="sm"/>
          </a:ln>
        </p:spPr>
        <p:txBody>
          <a:bodyPr wrap="none">
            <a:spAutoFit/>
          </a:bodyPr>
          <a:lstStyle/>
          <a:p>
            <a:pPr algn="l" eaLnBrk="0" hangingPunct="0">
              <a:spcBef>
                <a:spcPct val="0"/>
              </a:spcBef>
            </a:pPr>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18069" y="1867416"/>
            <a:ext cx="1905000" cy="214312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33475" y="4552395"/>
            <a:ext cx="1343025" cy="1621457"/>
          </a:xfrm>
          <a:prstGeom prst="rect">
            <a:avLst/>
          </a:prstGeom>
        </p:spPr>
      </p:pic>
      <p:sp>
        <p:nvSpPr>
          <p:cNvPr id="4" name="TextBox 3"/>
          <p:cNvSpPr txBox="1"/>
          <p:nvPr/>
        </p:nvSpPr>
        <p:spPr>
          <a:xfrm>
            <a:off x="3476847" y="1654592"/>
            <a:ext cx="7899990" cy="2308324"/>
          </a:xfrm>
          <a:prstGeom prst="rect">
            <a:avLst/>
          </a:prstGeom>
          <a:solidFill>
            <a:schemeClr val="accent4">
              <a:lumMod val="40000"/>
              <a:lumOff val="60000"/>
            </a:schemeClr>
          </a:solidFill>
        </p:spPr>
        <p:txBody>
          <a:bodyPr wrap="square" rtlCol="0">
            <a:spAutoFit/>
          </a:bodyPr>
          <a:lstStyle/>
          <a:p>
            <a:pPr marL="285750" indent="-285750">
              <a:buFont typeface="Arial" panose="020B0604020202020204" pitchFamily="34" charset="0"/>
              <a:buChar char="•"/>
            </a:pPr>
            <a:r>
              <a:rPr lang="en-ID" sz="2400" smtClean="0"/>
              <a:t>Fungsi sangat lengkap</a:t>
            </a:r>
          </a:p>
          <a:p>
            <a:pPr marL="285750" indent="-285750">
              <a:buFont typeface="Arial" panose="020B0604020202020204" pitchFamily="34" charset="0"/>
              <a:buChar char="•"/>
            </a:pPr>
            <a:r>
              <a:rPr lang="en-ID" sz="2400" smtClean="0"/>
              <a:t>Powerfull</a:t>
            </a:r>
          </a:p>
          <a:p>
            <a:pPr marL="285750" indent="-285750">
              <a:buFont typeface="Arial" panose="020B0604020202020204" pitchFamily="34" charset="0"/>
              <a:buChar char="•"/>
            </a:pPr>
            <a:r>
              <a:rPr lang="en-ID" sz="2400" smtClean="0"/>
              <a:t>Standar industri</a:t>
            </a:r>
          </a:p>
          <a:p>
            <a:pPr marL="285750" indent="-285750">
              <a:buFont typeface="Arial" panose="020B0604020202020204" pitchFamily="34" charset="0"/>
              <a:buChar char="•"/>
            </a:pPr>
            <a:r>
              <a:rPr lang="en-ID" sz="2400" smtClean="0"/>
              <a:t>Komunitas dan referensi banyak</a:t>
            </a:r>
          </a:p>
          <a:p>
            <a:pPr marL="285750" indent="-285750">
              <a:buFont typeface="Arial" panose="020B0604020202020204" pitchFamily="34" charset="0"/>
              <a:buChar char="•"/>
            </a:pPr>
            <a:r>
              <a:rPr lang="en-ID" sz="2400" smtClean="0"/>
              <a:t>Diajarkan di banyak universitas</a:t>
            </a:r>
          </a:p>
          <a:p>
            <a:pPr marL="285750" indent="-285750">
              <a:buFont typeface="Arial" panose="020B0604020202020204" pitchFamily="34" charset="0"/>
              <a:buChar char="•"/>
            </a:pPr>
            <a:r>
              <a:rPr lang="en-ID" sz="2400" smtClean="0"/>
              <a:t>Berbayar </a:t>
            </a:r>
          </a:p>
        </p:txBody>
      </p:sp>
      <p:sp>
        <p:nvSpPr>
          <p:cNvPr id="19" name="TextBox 18"/>
          <p:cNvSpPr txBox="1"/>
          <p:nvPr/>
        </p:nvSpPr>
        <p:spPr>
          <a:xfrm>
            <a:off x="3476847" y="4208961"/>
            <a:ext cx="7899990" cy="2246769"/>
          </a:xfrm>
          <a:prstGeom prst="rect">
            <a:avLst/>
          </a:prstGeom>
          <a:solidFill>
            <a:schemeClr val="accent6">
              <a:lumMod val="20000"/>
              <a:lumOff val="80000"/>
            </a:schemeClr>
          </a:solidFill>
        </p:spPr>
        <p:txBody>
          <a:bodyPr wrap="square" rtlCol="0">
            <a:spAutoFit/>
          </a:bodyPr>
          <a:lstStyle/>
          <a:p>
            <a:r>
              <a:rPr lang="en-GB" sz="2000"/>
              <a:t>OpenCV (Open Source Computer Vision Library) is released under a BSD license and hence it’s free for both academic and commercial use. It has C++, Python and Java interfaces and supports Windows, Linux, Mac OS, iOS and Android. OpenCV was designed for computational efficiency and with a strong focus on real-time applications. Written in optimized C/C++, the library can take advantage of multi-core processing.</a:t>
            </a:r>
            <a:endParaRPr lang="en-ID" sz="2000" smtClean="0"/>
          </a:p>
        </p:txBody>
      </p:sp>
    </p:spTree>
    <p:extLst>
      <p:ext uri="{BB962C8B-B14F-4D97-AF65-F5344CB8AC3E}">
        <p14:creationId xmlns:p14="http://schemas.microsoft.com/office/powerpoint/2010/main" val="259041769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Rectangle 2"/>
          <p:cNvSpPr>
            <a:spLocks noGrp="1" noChangeArrowheads="1"/>
          </p:cNvSpPr>
          <p:nvPr>
            <p:ph type="title"/>
          </p:nvPr>
        </p:nvSpPr>
        <p:spPr>
          <a:xfrm>
            <a:off x="22968" y="0"/>
            <a:ext cx="12169032" cy="1325563"/>
          </a:xfrm>
          <a:solidFill>
            <a:srgbClr val="00B050"/>
          </a:solidFill>
        </p:spPr>
        <p:txBody>
          <a:bodyPr/>
          <a:lstStyle/>
          <a:p>
            <a:pPr algn="ctr" eaLnBrk="1" hangingPunct="1">
              <a:defRPr/>
            </a:pPr>
            <a:r>
              <a:rPr lang="en-US" smtClean="0">
                <a:solidFill>
                  <a:schemeClr val="bg1"/>
                </a:solidFill>
              </a:rPr>
              <a:t>Tools dan Pemrograman</a:t>
            </a:r>
          </a:p>
        </p:txBody>
      </p:sp>
      <p:sp>
        <p:nvSpPr>
          <p:cNvPr id="60419" name="Text Box 7"/>
          <p:cNvSpPr txBox="1">
            <a:spLocks noChangeArrowheads="1"/>
          </p:cNvSpPr>
          <p:nvPr/>
        </p:nvSpPr>
        <p:spPr bwMode="auto">
          <a:xfrm>
            <a:off x="3667126" y="2706688"/>
            <a:ext cx="184731" cy="369332"/>
          </a:xfrm>
          <a:prstGeom prst="rect">
            <a:avLst/>
          </a:prstGeom>
          <a:noFill/>
          <a:ln w="12700" cap="sq">
            <a:noFill/>
            <a:miter lim="800000"/>
            <a:headEnd type="none" w="sm" len="sm"/>
            <a:tailEnd type="none" w="sm" len="sm"/>
          </a:ln>
        </p:spPr>
        <p:txBody>
          <a:bodyPr wrap="none">
            <a:spAutoFit/>
          </a:bodyPr>
          <a:lstStyle/>
          <a:p>
            <a:pPr algn="l" eaLnBrk="0" hangingPunct="0">
              <a:spcBef>
                <a:spcPct val="0"/>
              </a:spcBef>
            </a:pPr>
            <a:endParaRPr lang="en-US"/>
          </a:p>
        </p:txBody>
      </p:sp>
      <p:sp>
        <p:nvSpPr>
          <p:cNvPr id="4" name="TextBox 3"/>
          <p:cNvSpPr txBox="1"/>
          <p:nvPr/>
        </p:nvSpPr>
        <p:spPr>
          <a:xfrm>
            <a:off x="3476847" y="1654592"/>
            <a:ext cx="7899990" cy="4524315"/>
          </a:xfrm>
          <a:prstGeom prst="rect">
            <a:avLst/>
          </a:prstGeom>
          <a:solidFill>
            <a:schemeClr val="accent1">
              <a:lumMod val="40000"/>
              <a:lumOff val="60000"/>
            </a:schemeClr>
          </a:solidFill>
        </p:spPr>
        <p:txBody>
          <a:bodyPr wrap="square" rtlCol="0">
            <a:spAutoFit/>
          </a:bodyPr>
          <a:lstStyle/>
          <a:p>
            <a:r>
              <a:rPr lang="en-GB" sz="2400"/>
              <a:t>GNU Octave is a high-level language, primarily intended for numerical computations. It provides a convenient command line interface for solving linear and nonlinear problems numerically, and for performing other numerical experiments using a language that is mostly compatible with Matlab. It may also be used as a batch-oriented language</a:t>
            </a:r>
            <a:r>
              <a:rPr lang="en-GB" sz="2400" smtClean="0"/>
              <a:t>.</a:t>
            </a:r>
          </a:p>
          <a:p>
            <a:endParaRPr lang="en-GB" sz="2400"/>
          </a:p>
          <a:p>
            <a:r>
              <a:rPr lang="en-GB" sz="2400"/>
              <a:t>GNU Octave is also freely redistributable software. You may redistribute it and/or modify it under the terms of the GNU General Public License (GPL) as published by the Free Software Foundation.</a:t>
            </a:r>
            <a:endParaRPr lang="en-ID" sz="2400" smtClean="0"/>
          </a:p>
        </p:txBody>
      </p:sp>
      <p:pic>
        <p:nvPicPr>
          <p:cNvPr id="5122" name="Picture 2" descr="https://www.egi.eu/wp-content/uploads/2017/03/gnu-octave-logo-lnx-300x171.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78859" y="1892300"/>
            <a:ext cx="2857500" cy="1628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1097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Rectangle 2"/>
          <p:cNvSpPr>
            <a:spLocks noGrp="1" noChangeArrowheads="1"/>
          </p:cNvSpPr>
          <p:nvPr>
            <p:ph type="title"/>
          </p:nvPr>
        </p:nvSpPr>
        <p:spPr>
          <a:xfrm>
            <a:off x="22968" y="0"/>
            <a:ext cx="12169032" cy="1325563"/>
          </a:xfrm>
          <a:solidFill>
            <a:srgbClr val="00B050"/>
          </a:solidFill>
        </p:spPr>
        <p:txBody>
          <a:bodyPr/>
          <a:lstStyle/>
          <a:p>
            <a:pPr algn="ctr" eaLnBrk="1" hangingPunct="1">
              <a:defRPr/>
            </a:pPr>
            <a:r>
              <a:rPr lang="en-US" smtClean="0">
                <a:solidFill>
                  <a:schemeClr val="bg1"/>
                </a:solidFill>
              </a:rPr>
              <a:t>Tools dan Pemrograman</a:t>
            </a:r>
          </a:p>
        </p:txBody>
      </p:sp>
      <p:sp>
        <p:nvSpPr>
          <p:cNvPr id="60419" name="Text Box 7"/>
          <p:cNvSpPr txBox="1">
            <a:spLocks noChangeArrowheads="1"/>
          </p:cNvSpPr>
          <p:nvPr/>
        </p:nvSpPr>
        <p:spPr bwMode="auto">
          <a:xfrm>
            <a:off x="3667126" y="2706688"/>
            <a:ext cx="184731" cy="369332"/>
          </a:xfrm>
          <a:prstGeom prst="rect">
            <a:avLst/>
          </a:prstGeom>
          <a:noFill/>
          <a:ln w="12700" cap="sq">
            <a:noFill/>
            <a:miter lim="800000"/>
            <a:headEnd type="none" w="sm" len="sm"/>
            <a:tailEnd type="none" w="sm" len="sm"/>
          </a:ln>
        </p:spPr>
        <p:txBody>
          <a:bodyPr wrap="none">
            <a:spAutoFit/>
          </a:bodyPr>
          <a:lstStyle/>
          <a:p>
            <a:pPr algn="l" eaLnBrk="0" hangingPunct="0">
              <a:spcBef>
                <a:spcPct val="0"/>
              </a:spcBef>
            </a:pPr>
            <a:endParaRPr lang="en-US"/>
          </a:p>
        </p:txBody>
      </p:sp>
      <p:pic>
        <p:nvPicPr>
          <p:cNvPr id="4098" name="Picture 2" descr="https://cdn-images-1.medium.com/max/1200/1*eIMgK4vNuB5vWsB3EQIYIA.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85972" y="1750257"/>
            <a:ext cx="3381154" cy="169057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851859" y="1753380"/>
            <a:ext cx="7535612" cy="3046988"/>
          </a:xfrm>
          <a:prstGeom prst="rect">
            <a:avLst/>
          </a:prstGeom>
          <a:noFill/>
        </p:spPr>
        <p:txBody>
          <a:bodyPr wrap="square" rtlCol="0">
            <a:spAutoFit/>
          </a:bodyPr>
          <a:lstStyle/>
          <a:p>
            <a:pPr algn="just"/>
            <a:r>
              <a:rPr lang="en-ID" sz="2400">
                <a:hlinkClick r:id="rId4"/>
              </a:rPr>
              <a:t>https://cloud.google.com/vision</a:t>
            </a:r>
            <a:r>
              <a:rPr lang="en-ID" sz="2400" smtClean="0">
                <a:hlinkClick r:id="rId4"/>
              </a:rPr>
              <a:t>/</a:t>
            </a:r>
            <a:r>
              <a:rPr lang="en-ID" sz="2400" smtClean="0"/>
              <a:t> </a:t>
            </a:r>
          </a:p>
          <a:p>
            <a:pPr algn="just"/>
            <a:endParaRPr lang="en-ID" sz="2400"/>
          </a:p>
          <a:p>
            <a:pPr algn="just"/>
            <a:r>
              <a:rPr lang="en-GB" sz="2400"/>
              <a:t>Google Cloud Vision API enables developers to perform image processing by encapsulating powerful machine learning models in a simple REST API that can be called in an application. Also, its Optical Character Recognition (OCR) functionality enables you to detect text in your images.</a:t>
            </a:r>
            <a:endParaRPr lang="en-ID" sz="2400"/>
          </a:p>
        </p:txBody>
      </p:sp>
    </p:spTree>
    <p:extLst>
      <p:ext uri="{BB962C8B-B14F-4D97-AF65-F5344CB8AC3E}">
        <p14:creationId xmlns:p14="http://schemas.microsoft.com/office/powerpoint/2010/main" val="263600653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Rectangle 2"/>
          <p:cNvSpPr>
            <a:spLocks noGrp="1" noChangeArrowheads="1"/>
          </p:cNvSpPr>
          <p:nvPr>
            <p:ph type="title"/>
          </p:nvPr>
        </p:nvSpPr>
        <p:spPr>
          <a:xfrm>
            <a:off x="22968" y="0"/>
            <a:ext cx="12169032" cy="1325563"/>
          </a:xfrm>
          <a:solidFill>
            <a:srgbClr val="00B050"/>
          </a:solidFill>
        </p:spPr>
        <p:txBody>
          <a:bodyPr/>
          <a:lstStyle/>
          <a:p>
            <a:pPr algn="ctr" eaLnBrk="1" hangingPunct="1">
              <a:defRPr/>
            </a:pPr>
            <a:r>
              <a:rPr lang="en-US" smtClean="0">
                <a:solidFill>
                  <a:schemeClr val="bg1"/>
                </a:solidFill>
              </a:rPr>
              <a:t>Tools dan Pemrograman</a:t>
            </a:r>
          </a:p>
        </p:txBody>
      </p:sp>
      <p:sp>
        <p:nvSpPr>
          <p:cNvPr id="60419" name="Text Box 7"/>
          <p:cNvSpPr txBox="1">
            <a:spLocks noChangeArrowheads="1"/>
          </p:cNvSpPr>
          <p:nvPr/>
        </p:nvSpPr>
        <p:spPr bwMode="auto">
          <a:xfrm>
            <a:off x="3667126" y="2706688"/>
            <a:ext cx="184731" cy="369332"/>
          </a:xfrm>
          <a:prstGeom prst="rect">
            <a:avLst/>
          </a:prstGeom>
          <a:noFill/>
          <a:ln w="12700" cap="sq">
            <a:noFill/>
            <a:miter lim="800000"/>
            <a:headEnd type="none" w="sm" len="sm"/>
            <a:tailEnd type="none" w="sm" len="sm"/>
          </a:ln>
        </p:spPr>
        <p:txBody>
          <a:bodyPr wrap="none">
            <a:spAutoFit/>
          </a:bodyPr>
          <a:lstStyle/>
          <a:p>
            <a:pPr algn="l" eaLnBrk="0" hangingPunct="0">
              <a:spcBef>
                <a:spcPct val="0"/>
              </a:spcBef>
            </a:pPr>
            <a:endParaRPr lang="en-US"/>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40409" y="1696007"/>
            <a:ext cx="9928084" cy="4701656"/>
          </a:xfrm>
          <a:prstGeom prst="rect">
            <a:avLst/>
          </a:prstGeom>
        </p:spPr>
      </p:pic>
    </p:spTree>
    <p:extLst>
      <p:ext uri="{BB962C8B-B14F-4D97-AF65-F5344CB8AC3E}">
        <p14:creationId xmlns:p14="http://schemas.microsoft.com/office/powerpoint/2010/main" val="316028213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Rectangle 2"/>
          <p:cNvSpPr>
            <a:spLocks noGrp="1" noChangeArrowheads="1"/>
          </p:cNvSpPr>
          <p:nvPr>
            <p:ph type="title"/>
          </p:nvPr>
        </p:nvSpPr>
        <p:spPr>
          <a:xfrm>
            <a:off x="22968" y="0"/>
            <a:ext cx="12169032" cy="1325563"/>
          </a:xfrm>
          <a:solidFill>
            <a:srgbClr val="00B050"/>
          </a:solidFill>
        </p:spPr>
        <p:txBody>
          <a:bodyPr/>
          <a:lstStyle/>
          <a:p>
            <a:pPr algn="ctr" eaLnBrk="1" hangingPunct="1">
              <a:defRPr/>
            </a:pPr>
            <a:r>
              <a:rPr lang="en-US" smtClean="0">
                <a:solidFill>
                  <a:schemeClr val="bg1"/>
                </a:solidFill>
              </a:rPr>
              <a:t>Tools dan Pemrograman</a:t>
            </a:r>
          </a:p>
        </p:txBody>
      </p:sp>
      <p:sp>
        <p:nvSpPr>
          <p:cNvPr id="60419" name="Text Box 7"/>
          <p:cNvSpPr txBox="1">
            <a:spLocks noChangeArrowheads="1"/>
          </p:cNvSpPr>
          <p:nvPr/>
        </p:nvSpPr>
        <p:spPr bwMode="auto">
          <a:xfrm>
            <a:off x="3667126" y="2706688"/>
            <a:ext cx="184731" cy="369332"/>
          </a:xfrm>
          <a:prstGeom prst="rect">
            <a:avLst/>
          </a:prstGeom>
          <a:noFill/>
          <a:ln w="12700" cap="sq">
            <a:noFill/>
            <a:miter lim="800000"/>
            <a:headEnd type="none" w="sm" len="sm"/>
            <a:tailEnd type="none" w="sm" len="sm"/>
          </a:ln>
        </p:spPr>
        <p:txBody>
          <a:bodyPr wrap="none">
            <a:spAutoFit/>
          </a:bodyPr>
          <a:lstStyle/>
          <a:p>
            <a:pPr algn="l" eaLnBrk="0" hangingPunct="0">
              <a:spcBef>
                <a:spcPct val="0"/>
              </a:spcBef>
            </a:pPr>
            <a:endParaRPr lang="en-US"/>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5761" y="1801513"/>
            <a:ext cx="5727994" cy="812842"/>
          </a:xfrm>
          <a:prstGeom prst="rect">
            <a:avLst/>
          </a:prstGeom>
        </p:spPr>
      </p:pic>
      <p:sp>
        <p:nvSpPr>
          <p:cNvPr id="3" name="Rectangle 2"/>
          <p:cNvSpPr/>
          <p:nvPr/>
        </p:nvSpPr>
        <p:spPr>
          <a:xfrm>
            <a:off x="510067" y="2891354"/>
            <a:ext cx="10824239" cy="2677656"/>
          </a:xfrm>
          <a:prstGeom prst="rect">
            <a:avLst/>
          </a:prstGeom>
        </p:spPr>
        <p:txBody>
          <a:bodyPr wrap="square">
            <a:spAutoFit/>
          </a:bodyPr>
          <a:lstStyle/>
          <a:p>
            <a:pPr algn="just"/>
            <a:r>
              <a:rPr lang="en-GB" sz="2400">
                <a:solidFill>
                  <a:srgbClr val="232F3E"/>
                </a:solidFill>
                <a:latin typeface="AmazonEmber"/>
              </a:rPr>
              <a:t>Amazon Rekognition makes it easy to add image and video analysis to your applications. You just provide an image or video to the Rekognition API, and the service can identify the objects, people, text, scenes, and activities, as well as detect any inappropriate content. Amazon Rekognition also provides highly accurate facial analysis and facial recognition on images and video that you provide. You can detect, analyze, and compare faces for a wide variety of user verification, people counting, and public safety use cases.</a:t>
            </a:r>
            <a:endParaRPr lang="en-ID" sz="2400"/>
          </a:p>
        </p:txBody>
      </p:sp>
      <p:sp>
        <p:nvSpPr>
          <p:cNvPr id="4" name="Rectangle 3"/>
          <p:cNvSpPr/>
          <p:nvPr/>
        </p:nvSpPr>
        <p:spPr>
          <a:xfrm>
            <a:off x="510067" y="5661343"/>
            <a:ext cx="5266185" cy="461665"/>
          </a:xfrm>
          <a:prstGeom prst="rect">
            <a:avLst/>
          </a:prstGeom>
        </p:spPr>
        <p:txBody>
          <a:bodyPr wrap="none">
            <a:spAutoFit/>
          </a:bodyPr>
          <a:lstStyle/>
          <a:p>
            <a:r>
              <a:rPr lang="en-ID" sz="2400">
                <a:hlinkClick r:id="rId4"/>
              </a:rPr>
              <a:t>https://aws.amazon.com/rekognition</a:t>
            </a:r>
            <a:r>
              <a:rPr lang="en-ID" sz="2400" smtClean="0">
                <a:hlinkClick r:id="rId4"/>
              </a:rPr>
              <a:t>/</a:t>
            </a:r>
            <a:r>
              <a:rPr lang="en-ID" sz="2400" smtClean="0"/>
              <a:t> </a:t>
            </a:r>
            <a:endParaRPr lang="en-ID" sz="2400"/>
          </a:p>
        </p:txBody>
      </p:sp>
    </p:spTree>
    <p:extLst>
      <p:ext uri="{BB962C8B-B14F-4D97-AF65-F5344CB8AC3E}">
        <p14:creationId xmlns:p14="http://schemas.microsoft.com/office/powerpoint/2010/main" val="93557536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Rectangle 2"/>
          <p:cNvSpPr>
            <a:spLocks noGrp="1" noChangeArrowheads="1"/>
          </p:cNvSpPr>
          <p:nvPr>
            <p:ph type="title"/>
          </p:nvPr>
        </p:nvSpPr>
        <p:spPr>
          <a:xfrm>
            <a:off x="22968" y="0"/>
            <a:ext cx="12169032" cy="1325563"/>
          </a:xfrm>
          <a:solidFill>
            <a:srgbClr val="00B050"/>
          </a:solidFill>
        </p:spPr>
        <p:txBody>
          <a:bodyPr/>
          <a:lstStyle/>
          <a:p>
            <a:pPr algn="ctr" eaLnBrk="1" hangingPunct="1">
              <a:defRPr/>
            </a:pPr>
            <a:r>
              <a:rPr lang="en-US" smtClean="0">
                <a:solidFill>
                  <a:schemeClr val="bg1"/>
                </a:solidFill>
              </a:rPr>
              <a:t>Tools dan Pemrograman</a:t>
            </a:r>
          </a:p>
        </p:txBody>
      </p:sp>
      <p:sp>
        <p:nvSpPr>
          <p:cNvPr id="60419" name="Text Box 7"/>
          <p:cNvSpPr txBox="1">
            <a:spLocks noChangeArrowheads="1"/>
          </p:cNvSpPr>
          <p:nvPr/>
        </p:nvSpPr>
        <p:spPr bwMode="auto">
          <a:xfrm>
            <a:off x="3667126" y="2706688"/>
            <a:ext cx="184731" cy="369332"/>
          </a:xfrm>
          <a:prstGeom prst="rect">
            <a:avLst/>
          </a:prstGeom>
          <a:noFill/>
          <a:ln w="12700" cap="sq">
            <a:noFill/>
            <a:miter lim="800000"/>
            <a:headEnd type="none" w="sm" len="sm"/>
            <a:tailEnd type="none" w="sm" len="sm"/>
          </a:ln>
        </p:spPr>
        <p:txBody>
          <a:bodyPr wrap="none">
            <a:spAutoFit/>
          </a:bodyPr>
          <a:lstStyle/>
          <a:p>
            <a:pPr algn="l" eaLnBrk="0" hangingPunct="0">
              <a:spcBef>
                <a:spcPct val="0"/>
              </a:spcBef>
            </a:pPr>
            <a:endParaRPr lang="en-US"/>
          </a:p>
        </p:txBody>
      </p:sp>
      <p:sp>
        <p:nvSpPr>
          <p:cNvPr id="3" name="Rectangle 2"/>
          <p:cNvSpPr/>
          <p:nvPr/>
        </p:nvSpPr>
        <p:spPr>
          <a:xfrm>
            <a:off x="446271" y="1737192"/>
            <a:ext cx="10824239" cy="2308324"/>
          </a:xfrm>
          <a:prstGeom prst="rect">
            <a:avLst/>
          </a:prstGeom>
        </p:spPr>
        <p:txBody>
          <a:bodyPr wrap="square">
            <a:spAutoFit/>
          </a:bodyPr>
          <a:lstStyle/>
          <a:p>
            <a:pPr algn="just"/>
            <a:r>
              <a:rPr lang="en-GB" sz="2800" b="1" smtClean="0">
                <a:solidFill>
                  <a:srgbClr val="232F3E"/>
                </a:solidFill>
                <a:latin typeface="AmazonEmber"/>
              </a:rPr>
              <a:t>Microsoft Azure Computer Vision API</a:t>
            </a:r>
          </a:p>
          <a:p>
            <a:pPr algn="just"/>
            <a:r>
              <a:rPr lang="en-GB" sz="2000" b="1">
                <a:solidFill>
                  <a:srgbClr val="232F3E"/>
                </a:solidFill>
                <a:latin typeface="AmazonEmber"/>
                <a:hlinkClick r:id="rId3"/>
              </a:rPr>
              <a:t>https://azure.microsoft.com/en-in/services/cognitive-services/computer-vision</a:t>
            </a:r>
            <a:r>
              <a:rPr lang="en-GB" sz="2000" b="1" smtClean="0">
                <a:solidFill>
                  <a:srgbClr val="232F3E"/>
                </a:solidFill>
                <a:latin typeface="AmazonEmber"/>
                <a:hlinkClick r:id="rId3"/>
              </a:rPr>
              <a:t>/</a:t>
            </a:r>
            <a:r>
              <a:rPr lang="en-GB" sz="2000" b="1" smtClean="0">
                <a:solidFill>
                  <a:srgbClr val="232F3E"/>
                </a:solidFill>
                <a:latin typeface="AmazonEmber"/>
              </a:rPr>
              <a:t> </a:t>
            </a:r>
            <a:endParaRPr lang="en-GB" sz="2400" b="1">
              <a:solidFill>
                <a:srgbClr val="232F3E"/>
              </a:solidFill>
              <a:latin typeface="AmazonEmber"/>
            </a:endParaRPr>
          </a:p>
          <a:p>
            <a:pPr algn="just"/>
            <a:endParaRPr lang="en-GB" sz="2400" smtClean="0">
              <a:solidFill>
                <a:srgbClr val="232F3E"/>
              </a:solidFill>
              <a:latin typeface="AmazonEmber"/>
            </a:endParaRPr>
          </a:p>
          <a:p>
            <a:pPr algn="just"/>
            <a:r>
              <a:rPr lang="en-GB" sz="2400">
                <a:solidFill>
                  <a:srgbClr val="232F3E"/>
                </a:solidFill>
                <a:latin typeface="AmazonEmber"/>
              </a:rPr>
              <a:t>Extract rich information from images to categorize and process visual data—and perform machine-assisted moderation of images to help curate your services.</a:t>
            </a:r>
            <a:endParaRPr lang="en-ID" sz="2400"/>
          </a:p>
        </p:txBody>
      </p:sp>
    </p:spTree>
    <p:extLst>
      <p:ext uri="{BB962C8B-B14F-4D97-AF65-F5344CB8AC3E}">
        <p14:creationId xmlns:p14="http://schemas.microsoft.com/office/powerpoint/2010/main" val="358720060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4" name="Rectangle 3"/>
          <p:cNvSpPr/>
          <p:nvPr/>
        </p:nvSpPr>
        <p:spPr>
          <a:xfrm>
            <a:off x="1674564" y="875707"/>
            <a:ext cx="8879595" cy="1938992"/>
          </a:xfrm>
          <a:prstGeom prst="rect">
            <a:avLst/>
          </a:prstGeom>
        </p:spPr>
        <p:txBody>
          <a:bodyPr wrap="square">
            <a:spAutoFit/>
          </a:bodyPr>
          <a:lstStyle/>
          <a:p>
            <a:pPr algn="ctr"/>
            <a:r>
              <a:rPr lang="en-US" sz="4000" smtClean="0">
                <a:solidFill>
                  <a:schemeClr val="bg1"/>
                </a:solidFill>
              </a:rPr>
              <a:t>“Semakin banyak yang kita pelajari, semakin menunjukkan kebesaran, karunia dan kuasa Tuhan”</a:t>
            </a:r>
            <a:endParaRPr lang="en-ID" sz="4000"/>
          </a:p>
        </p:txBody>
      </p:sp>
      <p:pic>
        <p:nvPicPr>
          <p:cNvPr id="10242" name="Picture 2" descr="https://lh3.googleusercontent.com/-LguokRECf1Y/Vm6dC3pcTzI/AAAAAAAAB7o/zlOZKbD3LjE/s640/blogger-image-2002063077.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3802883"/>
            <a:ext cx="12192000" cy="3064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315969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12192000" cy="1650124"/>
          </a:xfrm>
          <a:prstGeom prst="rect">
            <a:avLst/>
          </a:prstGeom>
          <a:solidFill>
            <a:srgbClr val="00B050"/>
          </a:solidFill>
        </p:spPr>
        <p:txBody>
          <a:bodyPr rIns="720000" anchor="ctr" anchorCtr="0"/>
          <a:lstStyle>
            <a:lvl1pPr algn="l" defTabSz="914377" rtl="0" eaLnBrk="1" latinLnBrk="0" hangingPunct="1">
              <a:lnSpc>
                <a:spcPct val="90000"/>
              </a:lnSpc>
              <a:spcBef>
                <a:spcPct val="0"/>
              </a:spcBef>
              <a:buNone/>
              <a:defRPr sz="4400" kern="1200">
                <a:solidFill>
                  <a:schemeClr val="tx1"/>
                </a:solidFill>
                <a:latin typeface="Droid Sans" panose="020B0606030804020204" pitchFamily="34" charset="0"/>
                <a:ea typeface="Droid Sans" panose="020B0606030804020204" pitchFamily="34" charset="0"/>
                <a:cs typeface="Droid Sans" panose="020B0606030804020204" pitchFamily="34" charset="0"/>
              </a:defRPr>
            </a:lvl1pPr>
          </a:lstStyle>
          <a:p>
            <a:r>
              <a:rPr lang="en-US">
                <a:solidFill>
                  <a:schemeClr val="bg1"/>
                </a:solidFill>
              </a:rPr>
              <a:t>	</a:t>
            </a:r>
            <a:r>
              <a:rPr lang="en-US" smtClean="0">
                <a:solidFill>
                  <a:schemeClr val="bg1"/>
                </a:solidFill>
              </a:rPr>
              <a:t>Prinsip Industri 4.0</a:t>
            </a:r>
            <a:endParaRPr lang="id-ID" dirty="0">
              <a:solidFill>
                <a:schemeClr val="bg1"/>
              </a:solidFill>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902074131"/>
              </p:ext>
            </p:extLst>
          </p:nvPr>
        </p:nvGraphicFramePr>
        <p:xfrm>
          <a:off x="838200" y="1996966"/>
          <a:ext cx="10515600" cy="41799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072054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Referensi</a:t>
            </a:r>
            <a:endParaRPr lang="id-ID" dirty="0"/>
          </a:p>
        </p:txBody>
      </p:sp>
      <p:sp>
        <p:nvSpPr>
          <p:cNvPr id="6" name="Content Placeholder 5"/>
          <p:cNvSpPr>
            <a:spLocks noGrp="1"/>
          </p:cNvSpPr>
          <p:nvPr>
            <p:ph idx="1"/>
          </p:nvPr>
        </p:nvSpPr>
        <p:spPr/>
        <p:txBody>
          <a:bodyPr>
            <a:normAutofit/>
          </a:bodyPr>
          <a:lstStyle/>
          <a:p>
            <a:r>
              <a:rPr lang="en-US"/>
              <a:t>Making Indonesia 4.0 - </a:t>
            </a:r>
            <a:r>
              <a:rPr lang="en-US">
                <a:hlinkClick r:id="rId2"/>
              </a:rPr>
              <a:t>http://</a:t>
            </a:r>
            <a:r>
              <a:rPr lang="en-US" smtClean="0">
                <a:hlinkClick r:id="rId2"/>
              </a:rPr>
              <a:t>www.kemenperin.go.id/download/18384</a:t>
            </a:r>
            <a:r>
              <a:rPr lang="en-US" smtClean="0"/>
              <a:t> </a:t>
            </a:r>
            <a:endParaRPr lang="en-US"/>
          </a:p>
          <a:p>
            <a:r>
              <a:rPr lang="en-US" smtClean="0"/>
              <a:t>Beberapa slide berdasarkan materi Computer Vision dari Universitas Illinois - </a:t>
            </a:r>
            <a:r>
              <a:rPr lang="en-US">
                <a:hlinkClick r:id="rId3"/>
              </a:rPr>
              <a:t>http://slazebni.cs.illinois.edu/spring16</a:t>
            </a:r>
            <a:endParaRPr lang="en-US" smtClean="0"/>
          </a:p>
          <a:p>
            <a:r>
              <a:rPr lang="en-US">
                <a:hlinkClick r:id="rId4"/>
              </a:rPr>
              <a:t>https://hub.packtpub.com/top-10-computer-vision-tools</a:t>
            </a:r>
            <a:r>
              <a:rPr lang="en-US" smtClean="0">
                <a:hlinkClick r:id="rId4"/>
              </a:rPr>
              <a:t>/</a:t>
            </a:r>
            <a:endParaRPr lang="en-US" smtClean="0"/>
          </a:p>
          <a:p>
            <a:r>
              <a:rPr lang="en-US">
                <a:hlinkClick r:id="rId5"/>
              </a:rPr>
              <a:t>https://</a:t>
            </a:r>
            <a:r>
              <a:rPr lang="en-US" smtClean="0">
                <a:hlinkClick r:id="rId5"/>
              </a:rPr>
              <a:t>en.wikipedia.org/wiki/Computer_vision</a:t>
            </a:r>
            <a:r>
              <a:rPr lang="en-US" smtClean="0"/>
              <a:t> </a:t>
            </a:r>
            <a:endParaRPr lang="en-US"/>
          </a:p>
          <a:p>
            <a:r>
              <a:rPr lang="en-US" smtClean="0"/>
              <a:t>Beberapa </a:t>
            </a:r>
            <a:r>
              <a:rPr lang="en-US" dirty="0" err="1" smtClean="0"/>
              <a:t>gambar</a:t>
            </a:r>
            <a:r>
              <a:rPr lang="en-US" dirty="0" smtClean="0"/>
              <a:t> </a:t>
            </a:r>
            <a:r>
              <a:rPr lang="en-US" dirty="0" err="1" smtClean="0"/>
              <a:t>diambil</a:t>
            </a:r>
            <a:r>
              <a:rPr lang="en-US" dirty="0" smtClean="0"/>
              <a:t> </a:t>
            </a:r>
            <a:r>
              <a:rPr lang="en-US" dirty="0" err="1" smtClean="0"/>
              <a:t>melalui</a:t>
            </a:r>
            <a:r>
              <a:rPr lang="en-US" dirty="0" smtClean="0"/>
              <a:t> </a:t>
            </a:r>
            <a:r>
              <a:rPr lang="en-US" dirty="0" err="1" smtClean="0"/>
              <a:t>situs</a:t>
            </a:r>
            <a:r>
              <a:rPr lang="en-US" dirty="0" smtClean="0"/>
              <a:t> </a:t>
            </a:r>
            <a:r>
              <a:rPr lang="en-US" dirty="0" err="1" smtClean="0"/>
              <a:t>pencari</a:t>
            </a:r>
            <a:r>
              <a:rPr lang="en-US" dirty="0" smtClean="0"/>
              <a:t> Google.</a:t>
            </a:r>
            <a:endParaRPr lang="id-ID" dirty="0"/>
          </a:p>
        </p:txBody>
      </p:sp>
    </p:spTree>
    <p:extLst>
      <p:ext uri="{BB962C8B-B14F-4D97-AF65-F5344CB8AC3E}">
        <p14:creationId xmlns:p14="http://schemas.microsoft.com/office/powerpoint/2010/main" val="94196326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3484179"/>
          </a:xfrm>
          <a:prstGeom prst="rect">
            <a:avLst/>
          </a:prstGeom>
          <a:noFill/>
          <a:ln>
            <a:noFill/>
          </a:ln>
        </p:spPr>
      </p:pic>
      <p:grpSp>
        <p:nvGrpSpPr>
          <p:cNvPr id="7" name="Group 6"/>
          <p:cNvGrpSpPr/>
          <p:nvPr/>
        </p:nvGrpSpPr>
        <p:grpSpPr>
          <a:xfrm>
            <a:off x="0" y="2"/>
            <a:ext cx="12192000" cy="4391540"/>
            <a:chOff x="0" y="2"/>
            <a:chExt cx="12192000" cy="4391540"/>
          </a:xfrm>
        </p:grpSpPr>
        <p:sp>
          <p:nvSpPr>
            <p:cNvPr id="5" name="Rectangle 4"/>
            <p:cNvSpPr/>
            <p:nvPr/>
          </p:nvSpPr>
          <p:spPr>
            <a:xfrm>
              <a:off x="0" y="2"/>
              <a:ext cx="12192000" cy="3484177"/>
            </a:xfrm>
            <a:prstGeom prst="rect">
              <a:avLst/>
            </a:prstGeom>
            <a:solidFill>
              <a:srgbClr val="0070C0">
                <a:alpha val="8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err="1" smtClean="0">
                  <a:latin typeface="Titillium Bd" panose="00000800000000000000" pitchFamily="50" charset="0"/>
                </a:rPr>
                <a:t>Terima</a:t>
              </a:r>
              <a:r>
                <a:rPr lang="en-US" sz="6600" dirty="0" smtClean="0">
                  <a:latin typeface="Titillium Bd" panose="00000800000000000000" pitchFamily="50" charset="0"/>
                </a:rPr>
                <a:t> </a:t>
              </a:r>
              <a:r>
                <a:rPr lang="en-US" sz="6600" dirty="0" err="1" smtClean="0">
                  <a:latin typeface="Titillium Bd" panose="00000800000000000000" pitchFamily="50" charset="0"/>
                </a:rPr>
                <a:t>Kasih</a:t>
              </a:r>
              <a:endParaRPr lang="en-US" sz="6600" dirty="0" smtClean="0">
                <a:latin typeface="Titillium Bd" panose="00000800000000000000" pitchFamily="50" charset="0"/>
              </a:endParaRPr>
            </a:p>
          </p:txBody>
        </p:sp>
        <p:pic>
          <p:nvPicPr>
            <p:cNvPr id="6" name="Picture 5"/>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062683" y="2597211"/>
              <a:ext cx="1794331" cy="1794331"/>
            </a:xfrm>
            <a:prstGeom prst="rect">
              <a:avLst/>
            </a:prstGeom>
            <a:ln>
              <a:noFill/>
            </a:ln>
          </p:spPr>
        </p:pic>
      </p:grpSp>
      <p:grpSp>
        <p:nvGrpSpPr>
          <p:cNvPr id="24" name="Group 23"/>
          <p:cNvGrpSpPr/>
          <p:nvPr/>
        </p:nvGrpSpPr>
        <p:grpSpPr>
          <a:xfrm>
            <a:off x="1666186" y="5146912"/>
            <a:ext cx="8867653" cy="610806"/>
            <a:chOff x="1675079" y="4695349"/>
            <a:chExt cx="8867653" cy="610806"/>
          </a:xfrm>
        </p:grpSpPr>
        <p:grpSp>
          <p:nvGrpSpPr>
            <p:cNvPr id="11" name="Group 10"/>
            <p:cNvGrpSpPr/>
            <p:nvPr/>
          </p:nvGrpSpPr>
          <p:grpSpPr>
            <a:xfrm>
              <a:off x="1675079" y="4695349"/>
              <a:ext cx="3059729" cy="610806"/>
              <a:chOff x="1675079" y="4695349"/>
              <a:chExt cx="3059729" cy="610806"/>
            </a:xfrm>
          </p:grpSpPr>
          <p:sp>
            <p:nvSpPr>
              <p:cNvPr id="8" name="TextBox 7"/>
              <p:cNvSpPr txBox="1"/>
              <p:nvPr/>
            </p:nvSpPr>
            <p:spPr>
              <a:xfrm>
                <a:off x="2074865" y="4769920"/>
                <a:ext cx="2659943" cy="461665"/>
              </a:xfrm>
              <a:prstGeom prst="rect">
                <a:avLst/>
              </a:prstGeom>
              <a:noFill/>
            </p:spPr>
            <p:txBody>
              <a:bodyPr wrap="square" rtlCol="0">
                <a:spAutoFit/>
              </a:bodyPr>
              <a:lstStyle/>
              <a:p>
                <a:r>
                  <a:rPr lang="en-US" sz="2400" dirty="0" smtClean="0"/>
                  <a:t>@</a:t>
                </a:r>
                <a:r>
                  <a:rPr lang="en-US" sz="2400" dirty="0" err="1" smtClean="0"/>
                  <a:t>achmatim</a:t>
                </a:r>
                <a:endParaRPr lang="id-ID" sz="2400" dirty="0"/>
              </a:p>
            </p:txBody>
          </p:sp>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75079" y="4695349"/>
                <a:ext cx="610806" cy="610806"/>
              </a:xfrm>
              <a:prstGeom prst="rect">
                <a:avLst/>
              </a:prstGeom>
            </p:spPr>
          </p:pic>
        </p:grpSp>
        <p:grpSp>
          <p:nvGrpSpPr>
            <p:cNvPr id="14" name="Group 13"/>
            <p:cNvGrpSpPr/>
            <p:nvPr/>
          </p:nvGrpSpPr>
          <p:grpSpPr>
            <a:xfrm>
              <a:off x="3989073" y="4769920"/>
              <a:ext cx="2755400" cy="478591"/>
              <a:chOff x="3989073" y="4769920"/>
              <a:chExt cx="2755400" cy="478591"/>
            </a:xfrm>
          </p:grpSpPr>
          <p:pic>
            <p:nvPicPr>
              <p:cNvPr id="12" name="Picture 1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89073" y="4769920"/>
                <a:ext cx="478591" cy="478591"/>
              </a:xfrm>
              <a:prstGeom prst="rect">
                <a:avLst/>
              </a:prstGeom>
            </p:spPr>
          </p:pic>
          <p:sp>
            <p:nvSpPr>
              <p:cNvPr id="13" name="TextBox 12"/>
              <p:cNvSpPr txBox="1"/>
              <p:nvPr/>
            </p:nvSpPr>
            <p:spPr>
              <a:xfrm>
                <a:off x="4307587" y="4786846"/>
                <a:ext cx="2436886" cy="461665"/>
              </a:xfrm>
              <a:prstGeom prst="rect">
                <a:avLst/>
              </a:prstGeom>
              <a:noFill/>
            </p:spPr>
            <p:txBody>
              <a:bodyPr wrap="none" rtlCol="0">
                <a:spAutoFit/>
              </a:bodyPr>
              <a:lstStyle/>
              <a:p>
                <a:r>
                  <a:rPr lang="en-US" sz="2400" dirty="0" smtClean="0"/>
                  <a:t>Achmad Solichin</a:t>
                </a:r>
                <a:endParaRPr lang="id-ID" sz="2400" dirty="0"/>
              </a:p>
            </p:txBody>
          </p:sp>
        </p:grpSp>
        <p:grpSp>
          <p:nvGrpSpPr>
            <p:cNvPr id="17" name="Group 16"/>
            <p:cNvGrpSpPr/>
            <p:nvPr/>
          </p:nvGrpSpPr>
          <p:grpSpPr>
            <a:xfrm>
              <a:off x="6749775" y="4695349"/>
              <a:ext cx="3792957" cy="598793"/>
              <a:chOff x="6749775" y="4695349"/>
              <a:chExt cx="3792957" cy="598793"/>
            </a:xfrm>
          </p:grpSpPr>
          <p:pic>
            <p:nvPicPr>
              <p:cNvPr id="15" name="Picture 1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749775" y="4695349"/>
                <a:ext cx="598793" cy="598793"/>
              </a:xfrm>
              <a:prstGeom prst="rect">
                <a:avLst/>
              </a:prstGeom>
            </p:spPr>
          </p:pic>
          <p:sp>
            <p:nvSpPr>
              <p:cNvPr id="16" name="TextBox 15"/>
              <p:cNvSpPr txBox="1"/>
              <p:nvPr/>
            </p:nvSpPr>
            <p:spPr>
              <a:xfrm>
                <a:off x="7320375" y="4763912"/>
                <a:ext cx="3222357" cy="461665"/>
              </a:xfrm>
              <a:prstGeom prst="rect">
                <a:avLst/>
              </a:prstGeom>
              <a:noFill/>
            </p:spPr>
            <p:txBody>
              <a:bodyPr wrap="none" rtlCol="0">
                <a:spAutoFit/>
              </a:bodyPr>
              <a:lstStyle/>
              <a:p>
                <a:r>
                  <a:rPr lang="en-US" sz="2400" dirty="0" smtClean="0"/>
                  <a:t>achmatim@gmail.com</a:t>
                </a:r>
                <a:endParaRPr lang="id-ID" sz="2400" dirty="0"/>
              </a:p>
            </p:txBody>
          </p:sp>
        </p:grpSp>
      </p:grpSp>
      <p:grpSp>
        <p:nvGrpSpPr>
          <p:cNvPr id="26" name="Group 25"/>
          <p:cNvGrpSpPr/>
          <p:nvPr/>
        </p:nvGrpSpPr>
        <p:grpSpPr>
          <a:xfrm>
            <a:off x="2154905" y="5858458"/>
            <a:ext cx="7882190" cy="610806"/>
            <a:chOff x="1971589" y="5669266"/>
            <a:chExt cx="7882190" cy="610806"/>
          </a:xfrm>
        </p:grpSpPr>
        <p:grpSp>
          <p:nvGrpSpPr>
            <p:cNvPr id="22" name="Group 21"/>
            <p:cNvGrpSpPr/>
            <p:nvPr/>
          </p:nvGrpSpPr>
          <p:grpSpPr>
            <a:xfrm>
              <a:off x="1971589" y="5669266"/>
              <a:ext cx="4275733" cy="610806"/>
              <a:chOff x="2285885" y="5598625"/>
              <a:chExt cx="4275733" cy="610806"/>
            </a:xfrm>
          </p:grpSpPr>
          <p:sp>
            <p:nvSpPr>
              <p:cNvPr id="18" name="TextBox 17"/>
              <p:cNvSpPr txBox="1"/>
              <p:nvPr/>
            </p:nvSpPr>
            <p:spPr>
              <a:xfrm>
                <a:off x="2890420" y="5673196"/>
                <a:ext cx="3671198" cy="461665"/>
              </a:xfrm>
              <a:prstGeom prst="rect">
                <a:avLst/>
              </a:prstGeom>
              <a:noFill/>
            </p:spPr>
            <p:txBody>
              <a:bodyPr wrap="none" rtlCol="0">
                <a:spAutoFit/>
              </a:bodyPr>
              <a:lstStyle/>
              <a:p>
                <a:r>
                  <a:rPr lang="en-US" sz="2400" dirty="0" smtClean="0"/>
                  <a:t>slideshare.net/</a:t>
                </a:r>
                <a:r>
                  <a:rPr lang="en-US" sz="2400" dirty="0" err="1" smtClean="0"/>
                  <a:t>achmatim</a:t>
                </a:r>
                <a:endParaRPr lang="id-ID" sz="2400" dirty="0"/>
              </a:p>
            </p:txBody>
          </p:sp>
          <p:pic>
            <p:nvPicPr>
              <p:cNvPr id="19" name="Picture 1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285885" y="5598625"/>
                <a:ext cx="610806" cy="610806"/>
              </a:xfrm>
              <a:prstGeom prst="rect">
                <a:avLst/>
              </a:prstGeom>
            </p:spPr>
          </p:pic>
        </p:grpSp>
        <p:grpSp>
          <p:nvGrpSpPr>
            <p:cNvPr id="23" name="Group 22"/>
            <p:cNvGrpSpPr/>
            <p:nvPr/>
          </p:nvGrpSpPr>
          <p:grpSpPr>
            <a:xfrm>
              <a:off x="6176954" y="5674484"/>
              <a:ext cx="3676825" cy="588809"/>
              <a:chOff x="6857014" y="5674183"/>
              <a:chExt cx="3676825" cy="588809"/>
            </a:xfrm>
          </p:grpSpPr>
          <p:sp>
            <p:nvSpPr>
              <p:cNvPr id="20" name="TextBox 19"/>
              <p:cNvSpPr txBox="1"/>
              <p:nvPr/>
            </p:nvSpPr>
            <p:spPr>
              <a:xfrm>
                <a:off x="7391632" y="5723634"/>
                <a:ext cx="3142207" cy="461665"/>
              </a:xfrm>
              <a:prstGeom prst="rect">
                <a:avLst/>
              </a:prstGeom>
              <a:noFill/>
            </p:spPr>
            <p:txBody>
              <a:bodyPr wrap="none" rtlCol="0">
                <a:spAutoFit/>
              </a:bodyPr>
              <a:lstStyle/>
              <a:p>
                <a:r>
                  <a:rPr lang="en-US" sz="2400" dirty="0" smtClean="0"/>
                  <a:t>http://achmatim.net</a:t>
                </a:r>
                <a:endParaRPr lang="id-ID" sz="2400" dirty="0"/>
              </a:p>
            </p:txBody>
          </p:sp>
          <p:pic>
            <p:nvPicPr>
              <p:cNvPr id="21" name="Picture 2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857014" y="5674183"/>
                <a:ext cx="588809" cy="588809"/>
              </a:xfrm>
              <a:prstGeom prst="rect">
                <a:avLst/>
              </a:prstGeom>
            </p:spPr>
          </p:pic>
        </p:grpSp>
      </p:grpSp>
    </p:spTree>
    <p:extLst>
      <p:ext uri="{BB962C8B-B14F-4D97-AF65-F5344CB8AC3E}">
        <p14:creationId xmlns:p14="http://schemas.microsoft.com/office/powerpoint/2010/main" val="426594121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0"/>
            <a:ext cx="12192001" cy="6858000"/>
          </a:xfrm>
          <a:prstGeom prst="rect">
            <a:avLst/>
          </a:prstGeom>
        </p:spPr>
      </p:pic>
    </p:spTree>
    <p:extLst>
      <p:ext uri="{BB962C8B-B14F-4D97-AF65-F5344CB8AC3E}">
        <p14:creationId xmlns:p14="http://schemas.microsoft.com/office/powerpoint/2010/main" val="360900150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1476455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66764" y="836216"/>
            <a:ext cx="6858472" cy="5906556"/>
          </a:xfrm>
          <a:prstGeom prst="rect">
            <a:avLst/>
          </a:prstGeom>
        </p:spPr>
      </p:pic>
      <p:sp>
        <p:nvSpPr>
          <p:cNvPr id="5" name="Title 1"/>
          <p:cNvSpPr txBox="1">
            <a:spLocks/>
          </p:cNvSpPr>
          <p:nvPr/>
        </p:nvSpPr>
        <p:spPr>
          <a:xfrm>
            <a:off x="0" y="0"/>
            <a:ext cx="12192000" cy="745849"/>
          </a:xfrm>
          <a:prstGeom prst="rect">
            <a:avLst/>
          </a:prstGeom>
          <a:solidFill>
            <a:srgbClr val="00B050"/>
          </a:solidFill>
        </p:spPr>
        <p:txBody>
          <a:bodyPr/>
          <a:lstStyle>
            <a:lvl1pPr algn="l" defTabSz="914377" rtl="0" eaLnBrk="1" latinLnBrk="0" hangingPunct="1">
              <a:lnSpc>
                <a:spcPct val="90000"/>
              </a:lnSpc>
              <a:spcBef>
                <a:spcPct val="0"/>
              </a:spcBef>
              <a:buNone/>
              <a:defRPr sz="4400" kern="1200">
                <a:solidFill>
                  <a:schemeClr val="tx1"/>
                </a:solidFill>
                <a:latin typeface="Droid Sans" panose="020B0606030804020204" pitchFamily="34" charset="0"/>
                <a:ea typeface="Droid Sans" panose="020B0606030804020204" pitchFamily="34" charset="0"/>
                <a:cs typeface="Droid Sans" panose="020B0606030804020204" pitchFamily="34" charset="0"/>
              </a:defRPr>
            </a:lvl1pPr>
          </a:lstStyle>
          <a:p>
            <a:pPr algn="ctr"/>
            <a:r>
              <a:rPr lang="en-US" smtClean="0">
                <a:solidFill>
                  <a:schemeClr val="bg1"/>
                </a:solidFill>
              </a:rPr>
              <a:t>5 Sektor Prioritas</a:t>
            </a:r>
            <a:endParaRPr lang="id-ID" dirty="0">
              <a:solidFill>
                <a:schemeClr val="bg1"/>
              </a:solidFill>
            </a:endParaRPr>
          </a:p>
        </p:txBody>
      </p:sp>
    </p:spTree>
    <p:extLst>
      <p:ext uri="{BB962C8B-B14F-4D97-AF65-F5344CB8AC3E}">
        <p14:creationId xmlns:p14="http://schemas.microsoft.com/office/powerpoint/2010/main" val="358422976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4" name="Rectangle 3"/>
          <p:cNvSpPr/>
          <p:nvPr/>
        </p:nvSpPr>
        <p:spPr>
          <a:xfrm>
            <a:off x="2296160" y="1603452"/>
            <a:ext cx="8636000" cy="3231654"/>
          </a:xfrm>
          <a:prstGeom prst="rect">
            <a:avLst/>
          </a:prstGeom>
        </p:spPr>
        <p:txBody>
          <a:bodyPr wrap="square">
            <a:spAutoFit/>
          </a:bodyPr>
          <a:lstStyle/>
          <a:p>
            <a:r>
              <a:rPr lang="en-GB" sz="6000">
                <a:solidFill>
                  <a:schemeClr val="bg1"/>
                </a:solidFill>
              </a:rPr>
              <a:t>c</a:t>
            </a:r>
            <a:r>
              <a:rPr lang="en-GB" sz="6000" smtClean="0">
                <a:solidFill>
                  <a:schemeClr val="bg1"/>
                </a:solidFill>
              </a:rPr>
              <a:t>omputer vision</a:t>
            </a:r>
            <a:r>
              <a:rPr lang="en-GB" sz="6000">
                <a:solidFill>
                  <a:schemeClr val="bg1"/>
                </a:solidFill>
              </a:rPr>
              <a:t> </a:t>
            </a:r>
            <a:r>
              <a:rPr lang="en-GB" sz="6000" smtClean="0">
                <a:solidFill>
                  <a:schemeClr val="bg1"/>
                </a:solidFill>
              </a:rPr>
              <a:t>?</a:t>
            </a:r>
            <a:endParaRPr lang="en-GB" sz="2400" i="1">
              <a:solidFill>
                <a:schemeClr val="bg1"/>
              </a:solidFill>
            </a:endParaRPr>
          </a:p>
          <a:p>
            <a:endParaRPr lang="en-GB" sz="2400" smtClean="0">
              <a:solidFill>
                <a:schemeClr val="bg1"/>
              </a:solidFill>
            </a:endParaRPr>
          </a:p>
          <a:p>
            <a:pPr algn="just"/>
            <a:r>
              <a:rPr lang="en-GB" sz="2400">
                <a:solidFill>
                  <a:schemeClr val="bg1"/>
                </a:solidFill>
              </a:rPr>
              <a:t>Computer vision is an </a:t>
            </a:r>
            <a:r>
              <a:rPr lang="en-GB" sz="2400" b="1" u="sng">
                <a:solidFill>
                  <a:schemeClr val="bg1"/>
                </a:solidFill>
              </a:rPr>
              <a:t>interdisciplinary</a:t>
            </a:r>
            <a:r>
              <a:rPr lang="en-GB" sz="2400">
                <a:solidFill>
                  <a:schemeClr val="bg1"/>
                </a:solidFill>
              </a:rPr>
              <a:t> field that deals with how computers can be made to gain high-level </a:t>
            </a:r>
            <a:r>
              <a:rPr lang="en-GB" sz="2400" b="1" u="sng">
                <a:solidFill>
                  <a:schemeClr val="bg1"/>
                </a:solidFill>
              </a:rPr>
              <a:t>understanding</a:t>
            </a:r>
            <a:r>
              <a:rPr lang="en-GB" sz="2400">
                <a:solidFill>
                  <a:schemeClr val="bg1"/>
                </a:solidFill>
              </a:rPr>
              <a:t> from </a:t>
            </a:r>
            <a:r>
              <a:rPr lang="en-GB" sz="2400" b="1" u="sng">
                <a:solidFill>
                  <a:schemeClr val="bg1"/>
                </a:solidFill>
              </a:rPr>
              <a:t>digital images or videos</a:t>
            </a:r>
            <a:r>
              <a:rPr lang="en-GB" sz="2400">
                <a:solidFill>
                  <a:schemeClr val="bg1"/>
                </a:solidFill>
              </a:rPr>
              <a:t>. From the perspective of engineering, it seeks to automate tasks that the human visual system can do</a:t>
            </a:r>
            <a:r>
              <a:rPr lang="en-GB" sz="2400" smtClean="0">
                <a:solidFill>
                  <a:schemeClr val="bg1"/>
                </a:solidFill>
              </a:rPr>
              <a:t>.</a:t>
            </a:r>
            <a:endParaRPr lang="en-ID" sz="2400">
              <a:solidFill>
                <a:schemeClr val="bg1"/>
              </a:solidFill>
            </a:endParaRPr>
          </a:p>
        </p:txBody>
      </p:sp>
      <p:cxnSp>
        <p:nvCxnSpPr>
          <p:cNvPr id="6" name="Straight Connector 5"/>
          <p:cNvCxnSpPr/>
          <p:nvPr/>
        </p:nvCxnSpPr>
        <p:spPr>
          <a:xfrm>
            <a:off x="1950720" y="1727200"/>
            <a:ext cx="0" cy="324104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772058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Droid Sans"/>
        <a:ea typeface=""/>
        <a:cs typeface=""/>
      </a:majorFont>
      <a:minorFont>
        <a:latin typeface="Droid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7190</TotalTime>
  <Words>1080</Words>
  <Application>Microsoft Office PowerPoint</Application>
  <PresentationFormat>Widescreen</PresentationFormat>
  <Paragraphs>201</Paragraphs>
  <Slides>51</Slides>
  <Notes>30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51</vt:i4>
      </vt:variant>
    </vt:vector>
  </HeadingPairs>
  <TitlesOfParts>
    <vt:vector size="62" baseType="lpstr">
      <vt:lpstr>AmazonEmber</vt:lpstr>
      <vt:lpstr>Arial</vt:lpstr>
      <vt:lpstr>Calibri</vt:lpstr>
      <vt:lpstr>Droid Sans</vt:lpstr>
      <vt:lpstr>Rubik-Light</vt:lpstr>
      <vt:lpstr>Titillium Bd</vt:lpstr>
      <vt:lpstr>Titillium Lt</vt:lpstr>
      <vt:lpstr>Titillium Up</vt:lpstr>
      <vt:lpstr>Office Theme</vt:lpstr>
      <vt:lpstr>Image File</vt:lpstr>
      <vt:lpstr>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Tujuan utama computer vision : mengekstrak “makna” dari piksel-piksel</vt:lpstr>
      <vt:lpstr>Tujuan utama computer vision : mengekstrak “makna” dari piksel-piksel</vt:lpstr>
      <vt:lpstr>Informasi apa saja yang dapat diekstraksi dari sebuah gambar?</vt:lpstr>
      <vt:lpstr>Mengapa belajar computer vision?</vt:lpstr>
      <vt:lpstr>Penelitian di Bidang Computer Vision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Dan masih banyak contoh lainnya….</vt:lpstr>
      <vt:lpstr>Tantangan di bidang computer vision</vt:lpstr>
      <vt:lpstr>PowerPoint Presentation</vt:lpstr>
      <vt:lpstr>PowerPoint Presentation</vt:lpstr>
      <vt:lpstr>PowerPoint Presentation</vt:lpstr>
      <vt:lpstr>PowerPoint Presentation</vt:lpstr>
      <vt:lpstr>Challenges: object intra-class variation</vt:lpstr>
      <vt:lpstr>PowerPoint Presentation</vt:lpstr>
      <vt:lpstr>PowerPoint Presentation</vt:lpstr>
      <vt:lpstr>Challenges:  ambiguity</vt:lpstr>
      <vt:lpstr>Challenges:  ambiguity</vt:lpstr>
      <vt:lpstr>Challenges or opportunities?</vt:lpstr>
      <vt:lpstr>Bagaimana belajar computer vision ?</vt:lpstr>
      <vt:lpstr>1. Pengolahan Citra Digital</vt:lpstr>
      <vt:lpstr>2. Fitting and Grouping</vt:lpstr>
      <vt:lpstr>3. Multi-view Geometry</vt:lpstr>
      <vt:lpstr>Recognition</vt:lpstr>
      <vt:lpstr>Terus belajar</vt:lpstr>
      <vt:lpstr>Tools dan Pemrograman</vt:lpstr>
      <vt:lpstr>Tools dan Pemrograman</vt:lpstr>
      <vt:lpstr>Tools dan Pemrograman</vt:lpstr>
      <vt:lpstr>Tools dan Pemrograman</vt:lpstr>
      <vt:lpstr>Tools dan Pemrograman</vt:lpstr>
      <vt:lpstr>Tools dan Pemrograman</vt:lpstr>
      <vt:lpstr>PowerPoint Presentation</vt:lpstr>
      <vt:lpstr>Referensi</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PHP Development</dc:title>
  <dc:creator>Achmad Solichin</dc:creator>
  <cp:lastModifiedBy>AS</cp:lastModifiedBy>
  <cp:revision>347</cp:revision>
  <dcterms:created xsi:type="dcterms:W3CDTF">2016-11-03T03:37:53Z</dcterms:created>
  <dcterms:modified xsi:type="dcterms:W3CDTF">2020-12-13T22:49:56Z</dcterms:modified>
</cp:coreProperties>
</file>